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18" r:id="rId2"/>
    <p:sldId id="261" r:id="rId3"/>
    <p:sldId id="262" r:id="rId4"/>
    <p:sldId id="263" r:id="rId5"/>
    <p:sldId id="264" r:id="rId6"/>
    <p:sldId id="265" r:id="rId7"/>
    <p:sldId id="269" r:id="rId8"/>
    <p:sldId id="319" r:id="rId9"/>
    <p:sldId id="275" r:id="rId10"/>
    <p:sldId id="267" r:id="rId11"/>
    <p:sldId id="270" r:id="rId12"/>
    <p:sldId id="268" r:id="rId13"/>
    <p:sldId id="274" r:id="rId14"/>
    <p:sldId id="271" r:id="rId15"/>
    <p:sldId id="321" r:id="rId16"/>
    <p:sldId id="322" r:id="rId17"/>
    <p:sldId id="338" r:id="rId18"/>
    <p:sldId id="327" r:id="rId19"/>
    <p:sldId id="328" r:id="rId20"/>
    <p:sldId id="329" r:id="rId21"/>
    <p:sldId id="330" r:id="rId22"/>
    <p:sldId id="331" r:id="rId23"/>
    <p:sldId id="332" r:id="rId24"/>
    <p:sldId id="333" r:id="rId25"/>
    <p:sldId id="334" r:id="rId26"/>
    <p:sldId id="335" r:id="rId27"/>
    <p:sldId id="336" r:id="rId28"/>
    <p:sldId id="337" r:id="rId29"/>
    <p:sldId id="339" r:id="rId30"/>
    <p:sldId id="340" r:id="rId31"/>
    <p:sldId id="341" r:id="rId32"/>
    <p:sldId id="342" r:id="rId33"/>
    <p:sldId id="343" r:id="rId34"/>
    <p:sldId id="344" r:id="rId35"/>
    <p:sldId id="345" r:id="rId36"/>
    <p:sldId id="346" r:id="rId37"/>
    <p:sldId id="347" r:id="rId38"/>
    <p:sldId id="348" r:id="rId39"/>
    <p:sldId id="349" r:id="rId40"/>
    <p:sldId id="32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4" autoAdjust="0"/>
  </p:normalViewPr>
  <p:slideViewPr>
    <p:cSldViewPr snapToGrid="0">
      <p:cViewPr varScale="1">
        <p:scale>
          <a:sx n="109" d="100"/>
          <a:sy n="109" d="100"/>
        </p:scale>
        <p:origin x="67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1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36F6A-0A76-415E-927C-AC8903C1777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49FD4FC-BE69-4A2C-A3A5-72653CCFD8DA}">
      <dgm:prSet phldrT="[Text]"/>
      <dgm:spPr>
        <a:ln w="57150">
          <a:solidFill>
            <a:schemeClr val="tx2"/>
          </a:solidFill>
        </a:ln>
      </dgm:spPr>
      <dgm:t>
        <a:bodyPr/>
        <a:lstStyle/>
        <a:p>
          <a:r>
            <a:rPr lang="en-US" dirty="0"/>
            <a:t>Incremental Approach</a:t>
          </a:r>
        </a:p>
      </dgm:t>
    </dgm:pt>
    <dgm:pt modelId="{65A05FE5-6F5B-4783-B485-9EBD196B2EF0}" type="parTrans" cxnId="{C2C2F06F-15AC-4430-BFFF-5CE806EB19B8}">
      <dgm:prSet/>
      <dgm:spPr/>
      <dgm:t>
        <a:bodyPr/>
        <a:lstStyle/>
        <a:p>
          <a:endParaRPr lang="en-US"/>
        </a:p>
      </dgm:t>
    </dgm:pt>
    <dgm:pt modelId="{4567B836-D912-4B83-82AB-D51DA0B93A78}" type="sibTrans" cxnId="{C2C2F06F-15AC-4430-BFFF-5CE806EB19B8}">
      <dgm:prSet/>
      <dgm:spPr/>
      <dgm:t>
        <a:bodyPr/>
        <a:lstStyle/>
        <a:p>
          <a:endParaRPr lang="en-US"/>
        </a:p>
      </dgm:t>
    </dgm:pt>
    <dgm:pt modelId="{097B7888-EA3E-4ABE-82E6-00CC5FA2D274}">
      <dgm:prSet phldrT="[Text]" custT="1"/>
      <dgm:spPr/>
      <dgm:t>
        <a:bodyPr/>
        <a:lstStyle/>
        <a:p>
          <a:r>
            <a:rPr lang="en-US" sz="2000" b="1" u="sng" dirty="0"/>
            <a:t>Plan-driven</a:t>
          </a:r>
        </a:p>
        <a:p>
          <a:r>
            <a:rPr lang="en-US" sz="1600" dirty="0"/>
            <a:t>Increments identified in advance</a:t>
          </a:r>
        </a:p>
      </dgm:t>
    </dgm:pt>
    <dgm:pt modelId="{06729036-2CD6-4CBC-ABE6-AC5C19F3B9FD}" type="parTrans" cxnId="{E672425C-A070-48D8-BF82-2DE801120194}">
      <dgm:prSet/>
      <dgm:spPr/>
      <dgm:t>
        <a:bodyPr/>
        <a:lstStyle/>
        <a:p>
          <a:endParaRPr lang="en-US"/>
        </a:p>
      </dgm:t>
    </dgm:pt>
    <dgm:pt modelId="{0A043E9F-5CA4-43B1-A644-38FE2F7A2252}" type="sibTrans" cxnId="{E672425C-A070-48D8-BF82-2DE801120194}">
      <dgm:prSet/>
      <dgm:spPr/>
      <dgm:t>
        <a:bodyPr/>
        <a:lstStyle/>
        <a:p>
          <a:endParaRPr lang="en-US"/>
        </a:p>
      </dgm:t>
    </dgm:pt>
    <dgm:pt modelId="{752476E0-4799-4818-80CA-25040428C63D}">
      <dgm:prSet phldrT="[Text]" custT="1"/>
      <dgm:spPr/>
      <dgm:t>
        <a:bodyPr/>
        <a:lstStyle/>
        <a:p>
          <a:pPr algn="ctr"/>
          <a:endParaRPr lang="en-US" sz="2000" b="1" u="sng" dirty="0"/>
        </a:p>
        <a:p>
          <a:pPr algn="ctr"/>
          <a:endParaRPr lang="en-US" sz="2000" b="1" u="sng" dirty="0"/>
        </a:p>
        <a:p>
          <a:pPr algn="ctr"/>
          <a:r>
            <a:rPr lang="en-US" sz="2000" b="1" u="sng" dirty="0"/>
            <a:t>Agile</a:t>
          </a:r>
        </a:p>
        <a:p>
          <a:pPr algn="ctr"/>
          <a:r>
            <a:rPr lang="en-US" sz="1600" b="0" u="none" dirty="0"/>
            <a:t>Early increments are identified and later will be decided on customer priorities.</a:t>
          </a:r>
        </a:p>
        <a:p>
          <a:pPr algn="ctr"/>
          <a:endParaRPr lang="en-US" sz="3600" dirty="0"/>
        </a:p>
      </dgm:t>
    </dgm:pt>
    <dgm:pt modelId="{0A4033BB-41A5-47C4-8D73-904D1277AE0D}" type="sibTrans" cxnId="{FF6D789C-5B7F-4C2D-8344-333E2302F01A}">
      <dgm:prSet/>
      <dgm:spPr/>
      <dgm:t>
        <a:bodyPr/>
        <a:lstStyle/>
        <a:p>
          <a:endParaRPr lang="en-US"/>
        </a:p>
      </dgm:t>
    </dgm:pt>
    <dgm:pt modelId="{320B0E30-16DC-457A-89EB-53E854FB2261}" type="parTrans" cxnId="{FF6D789C-5B7F-4C2D-8344-333E2302F01A}">
      <dgm:prSet/>
      <dgm:spPr/>
      <dgm:t>
        <a:bodyPr/>
        <a:lstStyle/>
        <a:p>
          <a:endParaRPr lang="en-US"/>
        </a:p>
      </dgm:t>
    </dgm:pt>
    <dgm:pt modelId="{C42F43CD-FB07-4581-A79A-CD29DA37038A}" type="pres">
      <dgm:prSet presAssocID="{A8636F6A-0A76-415E-927C-AC8903C17773}" presName="diagram" presStyleCnt="0">
        <dgm:presLayoutVars>
          <dgm:dir/>
          <dgm:resizeHandles val="exact"/>
        </dgm:presLayoutVars>
      </dgm:prSet>
      <dgm:spPr/>
      <dgm:t>
        <a:bodyPr/>
        <a:lstStyle/>
        <a:p>
          <a:endParaRPr lang="en-US"/>
        </a:p>
      </dgm:t>
    </dgm:pt>
    <dgm:pt modelId="{25AA79FB-78A7-4A2A-A4E2-DBCFF4C26C25}" type="pres">
      <dgm:prSet presAssocID="{752476E0-4799-4818-80CA-25040428C63D}" presName="node" presStyleLbl="node1" presStyleIdx="0" presStyleCnt="3" custScaleX="58996" custScaleY="54141" custLinFactNeighborX="59144" custLinFactNeighborY="67726">
        <dgm:presLayoutVars>
          <dgm:bulletEnabled val="1"/>
        </dgm:presLayoutVars>
      </dgm:prSet>
      <dgm:spPr/>
      <dgm:t>
        <a:bodyPr/>
        <a:lstStyle/>
        <a:p>
          <a:endParaRPr lang="en-US"/>
        </a:p>
      </dgm:t>
    </dgm:pt>
    <dgm:pt modelId="{D6E79DC6-9C7D-4A87-BDFD-111816A41D07}" type="pres">
      <dgm:prSet presAssocID="{0A4033BB-41A5-47C4-8D73-904D1277AE0D}" presName="sibTrans" presStyleCnt="0"/>
      <dgm:spPr/>
    </dgm:pt>
    <dgm:pt modelId="{4A3E2255-41DD-4D94-A946-5F85DE78AD76}" type="pres">
      <dgm:prSet presAssocID="{749FD4FC-BE69-4A2C-A3A5-72653CCFD8DA}" presName="node" presStyleLbl="node1" presStyleIdx="1" presStyleCnt="3" custScaleX="65543" custScaleY="62865" custLinFactNeighborX="-44643" custLinFactNeighborY="5837">
        <dgm:presLayoutVars>
          <dgm:bulletEnabled val="1"/>
        </dgm:presLayoutVars>
      </dgm:prSet>
      <dgm:spPr/>
      <dgm:t>
        <a:bodyPr/>
        <a:lstStyle/>
        <a:p>
          <a:endParaRPr lang="en-US"/>
        </a:p>
      </dgm:t>
    </dgm:pt>
    <dgm:pt modelId="{AEE8502A-5212-4FEB-AC65-BBA68D0F5C89}" type="pres">
      <dgm:prSet presAssocID="{4567B836-D912-4B83-82AB-D51DA0B93A78}" presName="sibTrans" presStyleCnt="0"/>
      <dgm:spPr/>
    </dgm:pt>
    <dgm:pt modelId="{3E21D588-CF48-4C61-8920-A201405A0D4D}" type="pres">
      <dgm:prSet presAssocID="{097B7888-EA3E-4ABE-82E6-00CC5FA2D274}" presName="node" presStyleLbl="node1" presStyleIdx="2" presStyleCnt="3" custScaleX="53093" custScaleY="52064" custLinFactNeighborX="-41645" custLinFactNeighborY="-7610">
        <dgm:presLayoutVars>
          <dgm:bulletEnabled val="1"/>
        </dgm:presLayoutVars>
      </dgm:prSet>
      <dgm:spPr/>
      <dgm:t>
        <a:bodyPr/>
        <a:lstStyle/>
        <a:p>
          <a:endParaRPr lang="en-US"/>
        </a:p>
      </dgm:t>
    </dgm:pt>
  </dgm:ptLst>
  <dgm:cxnLst>
    <dgm:cxn modelId="{223ED17B-3177-414B-AA67-9D7A3B7A4387}" type="presOf" srcId="{752476E0-4799-4818-80CA-25040428C63D}" destId="{25AA79FB-78A7-4A2A-A4E2-DBCFF4C26C25}" srcOrd="0" destOrd="0" presId="urn:microsoft.com/office/officeart/2005/8/layout/default"/>
    <dgm:cxn modelId="{DB0C64B0-820B-4A96-8A3B-191116371F43}" type="presOf" srcId="{A8636F6A-0A76-415E-927C-AC8903C17773}" destId="{C42F43CD-FB07-4581-A79A-CD29DA37038A}" srcOrd="0" destOrd="0" presId="urn:microsoft.com/office/officeart/2005/8/layout/default"/>
    <dgm:cxn modelId="{26167C65-6DEA-48E9-B43D-1B3DF1CFB326}" type="presOf" srcId="{749FD4FC-BE69-4A2C-A3A5-72653CCFD8DA}" destId="{4A3E2255-41DD-4D94-A946-5F85DE78AD76}" srcOrd="0" destOrd="0" presId="urn:microsoft.com/office/officeart/2005/8/layout/default"/>
    <dgm:cxn modelId="{C2C2F06F-15AC-4430-BFFF-5CE806EB19B8}" srcId="{A8636F6A-0A76-415E-927C-AC8903C17773}" destId="{749FD4FC-BE69-4A2C-A3A5-72653CCFD8DA}" srcOrd="1" destOrd="0" parTransId="{65A05FE5-6F5B-4783-B485-9EBD196B2EF0}" sibTransId="{4567B836-D912-4B83-82AB-D51DA0B93A78}"/>
    <dgm:cxn modelId="{FF6D789C-5B7F-4C2D-8344-333E2302F01A}" srcId="{A8636F6A-0A76-415E-927C-AC8903C17773}" destId="{752476E0-4799-4818-80CA-25040428C63D}" srcOrd="0" destOrd="0" parTransId="{320B0E30-16DC-457A-89EB-53E854FB2261}" sibTransId="{0A4033BB-41A5-47C4-8D73-904D1277AE0D}"/>
    <dgm:cxn modelId="{E672425C-A070-48D8-BF82-2DE801120194}" srcId="{A8636F6A-0A76-415E-927C-AC8903C17773}" destId="{097B7888-EA3E-4ABE-82E6-00CC5FA2D274}" srcOrd="2" destOrd="0" parTransId="{06729036-2CD6-4CBC-ABE6-AC5C19F3B9FD}" sibTransId="{0A043E9F-5CA4-43B1-A644-38FE2F7A2252}"/>
    <dgm:cxn modelId="{7C171D86-AA20-4402-B7E0-341CAFEDA4F3}" type="presOf" srcId="{097B7888-EA3E-4ABE-82E6-00CC5FA2D274}" destId="{3E21D588-CF48-4C61-8920-A201405A0D4D}" srcOrd="0" destOrd="0" presId="urn:microsoft.com/office/officeart/2005/8/layout/default"/>
    <dgm:cxn modelId="{CB30DCB7-6221-499B-BECB-EC4F7BFEDE3A}" type="presParOf" srcId="{C42F43CD-FB07-4581-A79A-CD29DA37038A}" destId="{25AA79FB-78A7-4A2A-A4E2-DBCFF4C26C25}" srcOrd="0" destOrd="0" presId="urn:microsoft.com/office/officeart/2005/8/layout/default"/>
    <dgm:cxn modelId="{D93C7971-C719-41D0-8FA0-B8F965985826}" type="presParOf" srcId="{C42F43CD-FB07-4581-A79A-CD29DA37038A}" destId="{D6E79DC6-9C7D-4A87-BDFD-111816A41D07}" srcOrd="1" destOrd="0" presId="urn:microsoft.com/office/officeart/2005/8/layout/default"/>
    <dgm:cxn modelId="{6FB759BD-76D0-42CB-985C-6F1A00869EE3}" type="presParOf" srcId="{C42F43CD-FB07-4581-A79A-CD29DA37038A}" destId="{4A3E2255-41DD-4D94-A946-5F85DE78AD76}" srcOrd="2" destOrd="0" presId="urn:microsoft.com/office/officeart/2005/8/layout/default"/>
    <dgm:cxn modelId="{E034F193-657E-4F51-ACB3-92DBE3B7A852}" type="presParOf" srcId="{C42F43CD-FB07-4581-A79A-CD29DA37038A}" destId="{AEE8502A-5212-4FEB-AC65-BBA68D0F5C89}" srcOrd="3" destOrd="0" presId="urn:microsoft.com/office/officeart/2005/8/layout/default"/>
    <dgm:cxn modelId="{ACA9DADB-DAB9-4D56-AE1B-FD640FC7E77F}" type="presParOf" srcId="{C42F43CD-FB07-4581-A79A-CD29DA37038A}" destId="{3E21D588-CF48-4C61-8920-A201405A0D4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A79FB-78A7-4A2A-A4E2-DBCFF4C26C25}">
      <dsp:nvSpPr>
        <dsp:cNvPr id="0" name=""/>
        <dsp:cNvSpPr/>
      </dsp:nvSpPr>
      <dsp:spPr>
        <a:xfrm>
          <a:off x="2556964" y="1823319"/>
          <a:ext cx="2485523" cy="13685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u="sng" kern="1200" dirty="0"/>
        </a:p>
        <a:p>
          <a:pPr lvl="0" algn="ctr" defTabSz="889000">
            <a:lnSpc>
              <a:spcPct val="90000"/>
            </a:lnSpc>
            <a:spcBef>
              <a:spcPct val="0"/>
            </a:spcBef>
            <a:spcAft>
              <a:spcPct val="35000"/>
            </a:spcAft>
          </a:pPr>
          <a:endParaRPr lang="en-US" sz="2000" b="1" u="sng" kern="1200" dirty="0"/>
        </a:p>
        <a:p>
          <a:pPr lvl="0" algn="ctr" defTabSz="889000">
            <a:lnSpc>
              <a:spcPct val="90000"/>
            </a:lnSpc>
            <a:spcBef>
              <a:spcPct val="0"/>
            </a:spcBef>
            <a:spcAft>
              <a:spcPct val="35000"/>
            </a:spcAft>
          </a:pPr>
          <a:r>
            <a:rPr lang="en-US" sz="2000" b="1" u="sng" kern="1200" dirty="0"/>
            <a:t>Agile</a:t>
          </a:r>
        </a:p>
        <a:p>
          <a:pPr lvl="0" algn="ctr" defTabSz="889000">
            <a:lnSpc>
              <a:spcPct val="90000"/>
            </a:lnSpc>
            <a:spcBef>
              <a:spcPct val="0"/>
            </a:spcBef>
            <a:spcAft>
              <a:spcPct val="35000"/>
            </a:spcAft>
          </a:pPr>
          <a:r>
            <a:rPr lang="en-US" sz="1600" b="0" u="none" kern="1200" dirty="0"/>
            <a:t>Early increments are identified and later will be decided on customer priorities.</a:t>
          </a:r>
        </a:p>
        <a:p>
          <a:pPr lvl="0" algn="ctr" defTabSz="889000">
            <a:lnSpc>
              <a:spcPct val="90000"/>
            </a:lnSpc>
            <a:spcBef>
              <a:spcPct val="0"/>
            </a:spcBef>
            <a:spcAft>
              <a:spcPct val="35000"/>
            </a:spcAft>
          </a:pPr>
          <a:endParaRPr lang="en-US" sz="3600" kern="1200" dirty="0"/>
        </a:p>
      </dsp:txBody>
      <dsp:txXfrm>
        <a:off x="2556964" y="1823319"/>
        <a:ext cx="2485523" cy="1368588"/>
      </dsp:txXfrm>
    </dsp:sp>
    <dsp:sp modelId="{4A3E2255-41DD-4D94-A946-5F85DE78AD76}">
      <dsp:nvSpPr>
        <dsp:cNvPr id="0" name=""/>
        <dsp:cNvSpPr/>
      </dsp:nvSpPr>
      <dsp:spPr>
        <a:xfrm>
          <a:off x="1091206" y="148612"/>
          <a:ext cx="2761351" cy="1589115"/>
        </a:xfrm>
        <a:prstGeom prst="rect">
          <a:avLst/>
        </a:prstGeom>
        <a:solidFill>
          <a:schemeClr val="accent1">
            <a:hueOff val="0"/>
            <a:satOff val="0"/>
            <a:lumOff val="0"/>
            <a:alphaOff val="0"/>
          </a:schemeClr>
        </a:solidFill>
        <a:ln w="571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t>Incremental Approach</a:t>
          </a:r>
        </a:p>
      </dsp:txBody>
      <dsp:txXfrm>
        <a:off x="1091206" y="148612"/>
        <a:ext cx="2761351" cy="1589115"/>
      </dsp:txXfrm>
    </dsp:sp>
    <dsp:sp modelId="{3E21D588-CF48-4C61-8920-A201405A0D4D}">
      <dsp:nvSpPr>
        <dsp:cNvPr id="0" name=""/>
        <dsp:cNvSpPr/>
      </dsp:nvSpPr>
      <dsp:spPr>
        <a:xfrm>
          <a:off x="26361" y="1819115"/>
          <a:ext cx="2236827" cy="13160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u="sng" kern="1200" dirty="0"/>
            <a:t>Plan-driven</a:t>
          </a:r>
        </a:p>
        <a:p>
          <a:pPr lvl="0" algn="ctr" defTabSz="889000">
            <a:lnSpc>
              <a:spcPct val="90000"/>
            </a:lnSpc>
            <a:spcBef>
              <a:spcPct val="0"/>
            </a:spcBef>
            <a:spcAft>
              <a:spcPct val="35000"/>
            </a:spcAft>
          </a:pPr>
          <a:r>
            <a:rPr lang="en-US" sz="1600" kern="1200" dirty="0"/>
            <a:t>Increments identified in advance</a:t>
          </a:r>
        </a:p>
      </dsp:txBody>
      <dsp:txXfrm>
        <a:off x="26361" y="1819115"/>
        <a:ext cx="2236827" cy="13160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7F61F-4619-415E-A4D2-19CAED4AE4A2}"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2B003-0795-4C84-82A4-40D5CC654BF3}" type="slidenum">
              <a:rPr lang="en-US" smtClean="0"/>
              <a:t>‹#›</a:t>
            </a:fld>
            <a:endParaRPr lang="en-US"/>
          </a:p>
        </p:txBody>
      </p:sp>
    </p:spTree>
    <p:extLst>
      <p:ext uri="{BB962C8B-B14F-4D97-AF65-F5344CB8AC3E}">
        <p14:creationId xmlns:p14="http://schemas.microsoft.com/office/powerpoint/2010/main" val="319120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19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1927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31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017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71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56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649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77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29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71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4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F6753-88E2-4260-8294-0D8F39B90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A09ED4-7ECB-49D8-9325-2FDD1138E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41B93F-39EC-489E-9D43-B077296CAC20}"/>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5" name="Footer Placeholder 4">
            <a:extLst>
              <a:ext uri="{FF2B5EF4-FFF2-40B4-BE49-F238E27FC236}">
                <a16:creationId xmlns:a16="http://schemas.microsoft.com/office/drawing/2014/main" id="{F80A1CD2-A550-47AA-B2F6-7798CC7A2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EC0F5-7A20-449A-A6AF-76499934C6D1}"/>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188739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C6BE-C6DC-445D-8279-1B625A4A44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0264F9-D3DB-4B87-8BE0-80E3359C4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11E98-EA85-4B04-95BB-047B7D614795}"/>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5" name="Footer Placeholder 4">
            <a:extLst>
              <a:ext uri="{FF2B5EF4-FFF2-40B4-BE49-F238E27FC236}">
                <a16:creationId xmlns:a16="http://schemas.microsoft.com/office/drawing/2014/main" id="{410487A5-BC96-415B-9912-050BB7D7B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0F86B-3DF2-4C9F-8BA1-5F9E0ACD689E}"/>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11714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218BFA-D765-4791-A8A4-7250B23768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8BB46-7B95-4D1E-ABFA-46F467116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DBC8F-03A9-4E96-94DC-2D9F866D8952}"/>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5" name="Footer Placeholder 4">
            <a:extLst>
              <a:ext uri="{FF2B5EF4-FFF2-40B4-BE49-F238E27FC236}">
                <a16:creationId xmlns:a16="http://schemas.microsoft.com/office/drawing/2014/main" id="{66DBB5B2-4D63-4C09-A156-8598D047D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0E4AC-E66A-42AC-8567-D1CA25A269FA}"/>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321199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5FA5-1938-4D02-A61E-4C7F746B7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5A91E1-D5EE-4F7D-8EAF-D8971E5B8A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45597-C6AE-4C41-9E95-08651DDC2E82}"/>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5" name="Footer Placeholder 4">
            <a:extLst>
              <a:ext uri="{FF2B5EF4-FFF2-40B4-BE49-F238E27FC236}">
                <a16:creationId xmlns:a16="http://schemas.microsoft.com/office/drawing/2014/main" id="{7BA20724-F64B-4E6F-80D5-9C187437E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0E472-9155-45DC-ADA3-9D4520724EF3}"/>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23632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233E-6336-4A47-ABD0-4A39E59E2D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D7BFC-9237-4BC7-AF11-17DD7649F1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1E7D9E-4A51-4E11-B02E-CBEF95D2EA82}"/>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5" name="Footer Placeholder 4">
            <a:extLst>
              <a:ext uri="{FF2B5EF4-FFF2-40B4-BE49-F238E27FC236}">
                <a16:creationId xmlns:a16="http://schemas.microsoft.com/office/drawing/2014/main" id="{01B06BF0-ED3C-4464-AF8A-0098893A6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9D8D50-9EB3-418B-BC59-A027F282EB3B}"/>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690712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B8B1-C282-4009-A346-AD457474E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A54FE-F049-4D53-B2F8-E2F28747C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4CB0E-DD01-4B5B-B0A4-DFBBB9122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791F9-6B55-478C-9F99-96216E29159A}"/>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6" name="Footer Placeholder 5">
            <a:extLst>
              <a:ext uri="{FF2B5EF4-FFF2-40B4-BE49-F238E27FC236}">
                <a16:creationId xmlns:a16="http://schemas.microsoft.com/office/drawing/2014/main" id="{423796CE-7767-4771-BD6E-82E614B8E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946A3-E114-4665-A247-840FB71BCBD0}"/>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3660114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8BA3-69F1-40F8-9037-22E16FB974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A46FE3-0C33-40E2-9AD2-2903C749F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39DE92-4745-436E-B3B8-57D1FC24C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4C82C9-4746-4886-87BD-F2601E4CA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B1F9C2-2744-487B-B6A9-697F78CCD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B71BF6-CB14-4FF7-8173-E2D459EC85FB}"/>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8" name="Footer Placeholder 7">
            <a:extLst>
              <a:ext uri="{FF2B5EF4-FFF2-40B4-BE49-F238E27FC236}">
                <a16:creationId xmlns:a16="http://schemas.microsoft.com/office/drawing/2014/main" id="{EB39E409-BA58-40E6-8DC6-E6AA4E9708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82A2F5-C123-435B-8A0F-F3C619424A1E}"/>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2385189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81DC-3B2E-4D61-9954-9E405C258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0BF061-101B-4AAE-99F0-C7945E4DBB92}"/>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4" name="Footer Placeholder 3">
            <a:extLst>
              <a:ext uri="{FF2B5EF4-FFF2-40B4-BE49-F238E27FC236}">
                <a16:creationId xmlns:a16="http://schemas.microsoft.com/office/drawing/2014/main" id="{21C50532-E1BA-45D4-BB6A-62F9BF0B09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EFD52A-9BD4-4A15-97B2-623E8D1795A1}"/>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219332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66566-263B-4D2B-872F-E165F3652914}"/>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3" name="Footer Placeholder 2">
            <a:extLst>
              <a:ext uri="{FF2B5EF4-FFF2-40B4-BE49-F238E27FC236}">
                <a16:creationId xmlns:a16="http://schemas.microsoft.com/office/drawing/2014/main" id="{2C5B74F8-90F5-424C-9DE2-8511C4FA8D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D19696-D960-4DC1-8F94-A7813AA9C804}"/>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197913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57C3-9905-4030-9C2A-4F90BD69F5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F4E112-D998-4EED-9867-85D9DEE431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57277D-9618-49C8-86D8-AD5AFA5BC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679483-44A3-4F1C-B9AB-5CF54228EB1B}"/>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6" name="Footer Placeholder 5">
            <a:extLst>
              <a:ext uri="{FF2B5EF4-FFF2-40B4-BE49-F238E27FC236}">
                <a16:creationId xmlns:a16="http://schemas.microsoft.com/office/drawing/2014/main" id="{26B3A85E-99F1-43D7-BF1F-3EE015C77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109EA-7A74-47C4-9D0A-53A7D1A2BE26}"/>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3604065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242F-E3ED-4019-9618-F31016FE1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D23708-802A-49AD-ADB0-BC1C09F7CC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147CED-BD27-4123-A82A-BA8F57AA9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E3CBC2-4865-4572-B4B5-FD246A18B6DF}"/>
              </a:ext>
            </a:extLst>
          </p:cNvPr>
          <p:cNvSpPr>
            <a:spLocks noGrp="1"/>
          </p:cNvSpPr>
          <p:nvPr>
            <p:ph type="dt" sz="half" idx="10"/>
          </p:nvPr>
        </p:nvSpPr>
        <p:spPr/>
        <p:txBody>
          <a:bodyPr/>
          <a:lstStyle/>
          <a:p>
            <a:fld id="{36108925-B266-49C6-B865-229E30A1B77B}" type="datetimeFigureOut">
              <a:rPr lang="en-US" smtClean="0"/>
              <a:t>8/29/2023</a:t>
            </a:fld>
            <a:endParaRPr lang="en-US"/>
          </a:p>
        </p:txBody>
      </p:sp>
      <p:sp>
        <p:nvSpPr>
          <p:cNvPr id="6" name="Footer Placeholder 5">
            <a:extLst>
              <a:ext uri="{FF2B5EF4-FFF2-40B4-BE49-F238E27FC236}">
                <a16:creationId xmlns:a16="http://schemas.microsoft.com/office/drawing/2014/main" id="{B012772A-831D-4B42-A1B5-AA2E074BD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A7A86-2097-4CCB-A8D3-6883CEF8F13A}"/>
              </a:ext>
            </a:extLst>
          </p:cNvPr>
          <p:cNvSpPr>
            <a:spLocks noGrp="1"/>
          </p:cNvSpPr>
          <p:nvPr>
            <p:ph type="sldNum" sz="quarter" idx="12"/>
          </p:nvPr>
        </p:nvSpPr>
        <p:spPr/>
        <p:txBody>
          <a:bodyPr/>
          <a:lstStyle/>
          <a:p>
            <a:fld id="{0A23D966-DEAF-45E5-994A-56CFDF9837B2}" type="slidenum">
              <a:rPr lang="en-US" smtClean="0"/>
              <a:t>‹#›</a:t>
            </a:fld>
            <a:endParaRPr lang="en-US"/>
          </a:p>
        </p:txBody>
      </p:sp>
    </p:spTree>
    <p:extLst>
      <p:ext uri="{BB962C8B-B14F-4D97-AF65-F5344CB8AC3E}">
        <p14:creationId xmlns:p14="http://schemas.microsoft.com/office/powerpoint/2010/main" val="144910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86835-E22F-45D6-80BE-3F2D7CE75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F5EB3E-CE38-4EED-AFEB-342187E9B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847BD-36C7-4CB0-B43D-D58F04D20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08925-B266-49C6-B865-229E30A1B77B}" type="datetimeFigureOut">
              <a:rPr lang="en-US" smtClean="0"/>
              <a:t>8/29/2023</a:t>
            </a:fld>
            <a:endParaRPr lang="en-US"/>
          </a:p>
        </p:txBody>
      </p:sp>
      <p:sp>
        <p:nvSpPr>
          <p:cNvPr id="5" name="Footer Placeholder 4">
            <a:extLst>
              <a:ext uri="{FF2B5EF4-FFF2-40B4-BE49-F238E27FC236}">
                <a16:creationId xmlns:a16="http://schemas.microsoft.com/office/drawing/2014/main" id="{F34D5D3A-DD0B-4C1E-8CDF-F2F076EBF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D7CE1A-8E8B-430C-91C8-4EA6B5E77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3D966-DEAF-45E5-994A-56CFDF9837B2}" type="slidenum">
              <a:rPr lang="en-US" smtClean="0"/>
              <a:t>‹#›</a:t>
            </a:fld>
            <a:endParaRPr lang="en-US"/>
          </a:p>
        </p:txBody>
      </p:sp>
    </p:spTree>
    <p:extLst>
      <p:ext uri="{BB962C8B-B14F-4D97-AF65-F5344CB8AC3E}">
        <p14:creationId xmlns:p14="http://schemas.microsoft.com/office/powerpoint/2010/main" val="2248195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008" y="5121764"/>
            <a:ext cx="10515600" cy="1325563"/>
          </a:xfrm>
        </p:spPr>
        <p:txBody>
          <a:bodyPr>
            <a:normAutofit fontScale="90000"/>
          </a:bodyPr>
          <a:lstStyle/>
          <a:p>
            <a:pPr algn="ctr"/>
            <a:r>
              <a:rPr lang="en-US" sz="3600" b="1" dirty="0"/>
              <a:t>Reference Book</a:t>
            </a:r>
            <a:r>
              <a:rPr lang="en-US" sz="3600" dirty="0"/>
              <a:t>: Applying UML and Patterns (An introduction to Object-Oriented Analysis and Design And Iterative Development) </a:t>
            </a:r>
            <a:br>
              <a:rPr lang="en-US" sz="3600" dirty="0"/>
            </a:br>
            <a:r>
              <a:rPr lang="en-US" sz="3600" dirty="0"/>
              <a:t>BY Craig </a:t>
            </a:r>
            <a:r>
              <a:rPr lang="en-US" sz="3600" dirty="0" err="1"/>
              <a:t>Larman</a:t>
            </a:r>
            <a:r>
              <a:rPr lang="en-US" sz="3600" dirty="0"/>
              <a:t/>
            </a:r>
            <a:br>
              <a:rPr lang="en-US" sz="3600" dirty="0"/>
            </a:br>
            <a:r>
              <a:rPr lang="en-US" sz="3600" dirty="0"/>
              <a:t>Third Edition</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Rectangle 3"/>
          <p:cNvSpPr/>
          <p:nvPr/>
        </p:nvSpPr>
        <p:spPr>
          <a:xfrm>
            <a:off x="2461847" y="1499019"/>
            <a:ext cx="8590084" cy="1200329"/>
          </a:xfrm>
          <a:prstGeom prst="rect">
            <a:avLst/>
          </a:prstGeom>
        </p:spPr>
        <p:txBody>
          <a:bodyPr wrap="square">
            <a:spAutoFit/>
          </a:bodyPr>
          <a:lstStyle/>
          <a:p>
            <a:r>
              <a:rPr lang="en-US" sz="3600" b="1" dirty="0"/>
              <a:t>Software Design And Analysis(CS:3004)</a:t>
            </a:r>
            <a:r>
              <a:rPr lang="en-US" b="1" dirty="0"/>
              <a:t/>
            </a:r>
            <a:br>
              <a:rPr lang="en-US" b="1" dirty="0"/>
            </a:b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285833" y="2286338"/>
            <a:ext cx="6059949" cy="1079086"/>
          </a:xfrm>
          <a:prstGeom prst="rect">
            <a:avLst/>
          </a:prstGeom>
        </p:spPr>
      </p:pic>
    </p:spTree>
    <p:extLst>
      <p:ext uri="{BB962C8B-B14F-4D97-AF65-F5344CB8AC3E}">
        <p14:creationId xmlns:p14="http://schemas.microsoft.com/office/powerpoint/2010/main" val="2146090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952A-6F0D-4DE9-A036-B4A621BA9CDF}"/>
              </a:ext>
            </a:extLst>
          </p:cNvPr>
          <p:cNvSpPr>
            <a:spLocks noGrp="1"/>
          </p:cNvSpPr>
          <p:nvPr>
            <p:ph type="title"/>
          </p:nvPr>
        </p:nvSpPr>
        <p:spPr>
          <a:xfrm>
            <a:off x="3226776" y="365125"/>
            <a:ext cx="8127023" cy="1325563"/>
          </a:xfrm>
        </p:spPr>
        <p:txBody>
          <a:bodyPr/>
          <a:lstStyle/>
          <a:p>
            <a:r>
              <a:rPr lang="en-GB" dirty="0"/>
              <a:t>Incremental development</a:t>
            </a:r>
            <a:endParaRPr lang="en-US" dirty="0"/>
          </a:p>
        </p:txBody>
      </p:sp>
      <p:pic>
        <p:nvPicPr>
          <p:cNvPr id="4" name="Content Placeholder 3"/>
          <p:cNvPicPr>
            <a:picLocks noGrp="1" noChangeAspect="1"/>
          </p:cNvPicPr>
          <p:nvPr>
            <p:ph idx="1"/>
          </p:nvPr>
        </p:nvPicPr>
        <p:blipFill>
          <a:blip r:embed="rId2"/>
          <a:stretch>
            <a:fillRect/>
          </a:stretch>
        </p:blipFill>
        <p:spPr>
          <a:xfrm>
            <a:off x="2337490" y="1974198"/>
            <a:ext cx="7517019" cy="4054191"/>
          </a:xfrm>
          <a:prstGeom prst="rect">
            <a:avLst/>
          </a:prstGeom>
        </p:spPr>
      </p:pic>
    </p:spTree>
    <p:extLst>
      <p:ext uri="{BB962C8B-B14F-4D97-AF65-F5344CB8AC3E}">
        <p14:creationId xmlns:p14="http://schemas.microsoft.com/office/powerpoint/2010/main" val="4026628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benefits</a:t>
            </a:r>
          </a:p>
        </p:txBody>
      </p:sp>
      <p:sp>
        <p:nvSpPr>
          <p:cNvPr id="3" name="Content Placeholder 2"/>
          <p:cNvSpPr>
            <a:spLocks noGrp="1"/>
          </p:cNvSpPr>
          <p:nvPr>
            <p:ph idx="1"/>
          </p:nvPr>
        </p:nvSpPr>
        <p:spPr>
          <a:xfrm>
            <a:off x="838200" y="1825625"/>
            <a:ext cx="6415454" cy="3722321"/>
          </a:xfrm>
        </p:spPr>
        <p:txBody>
          <a:bodyPr>
            <a:normAutofit/>
          </a:bodyPr>
          <a:lstStyle/>
          <a:p>
            <a:r>
              <a:rPr lang="en-GB" dirty="0"/>
              <a:t>The cost of accommodating changing customer requirements is reduced. </a:t>
            </a:r>
          </a:p>
          <a:p>
            <a:r>
              <a:rPr lang="en-GB" dirty="0"/>
              <a:t>It is easier to get customer feedback on the development work that has been done. </a:t>
            </a:r>
          </a:p>
          <a:p>
            <a:r>
              <a:rPr lang="en-GB" dirty="0"/>
              <a:t>More rapid delivery and deployment of useful software to the customer is possible. </a:t>
            </a:r>
          </a:p>
          <a:p>
            <a:pPr marL="0" indent="0">
              <a:buNone/>
            </a:pPr>
            <a:endParaRPr lang="en-US" dirty="0"/>
          </a:p>
        </p:txBody>
      </p:sp>
    </p:spTree>
    <p:extLst>
      <p:ext uri="{BB962C8B-B14F-4D97-AF65-F5344CB8AC3E}">
        <p14:creationId xmlns:p14="http://schemas.microsoft.com/office/powerpoint/2010/main" val="293174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2E13-7521-49EF-98FF-FE67F2D7545C}"/>
              </a:ext>
            </a:extLst>
          </p:cNvPr>
          <p:cNvSpPr>
            <a:spLocks noGrp="1"/>
          </p:cNvSpPr>
          <p:nvPr>
            <p:ph type="title"/>
          </p:nvPr>
        </p:nvSpPr>
        <p:spPr/>
        <p:txBody>
          <a:bodyPr/>
          <a:lstStyle/>
          <a:p>
            <a:r>
              <a:rPr lang="en-US" dirty="0"/>
              <a:t>Incremental development problems</a:t>
            </a:r>
          </a:p>
        </p:txBody>
      </p:sp>
      <p:sp>
        <p:nvSpPr>
          <p:cNvPr id="3" name="Content Placeholder 2">
            <a:extLst>
              <a:ext uri="{FF2B5EF4-FFF2-40B4-BE49-F238E27FC236}">
                <a16:creationId xmlns:a16="http://schemas.microsoft.com/office/drawing/2014/main" id="{2CBC3C44-B2C5-4509-B010-67B39F58CBDA}"/>
              </a:ext>
            </a:extLst>
          </p:cNvPr>
          <p:cNvSpPr>
            <a:spLocks noGrp="1"/>
          </p:cNvSpPr>
          <p:nvPr>
            <p:ph idx="1"/>
          </p:nvPr>
        </p:nvSpPr>
        <p:spPr/>
        <p:txBody>
          <a:bodyPr/>
          <a:lstStyle/>
          <a:p>
            <a:pPr marL="0" indent="0">
              <a:buNone/>
            </a:pPr>
            <a:r>
              <a:rPr lang="en-GB" dirty="0"/>
              <a:t>The process is not visible. </a:t>
            </a:r>
          </a:p>
          <a:p>
            <a:pPr lvl="1"/>
            <a:r>
              <a:rPr lang="en-GB" dirty="0"/>
              <a:t>Managers need regular deliverables to measure progress. If systems are developed quickly, it is not cost-effective to produce documents that reflect every version of the system. </a:t>
            </a:r>
          </a:p>
          <a:p>
            <a:pPr marL="0" indent="0">
              <a:buNone/>
            </a:pPr>
            <a:r>
              <a:rPr lang="en-GB" dirty="0"/>
              <a:t>System structure tends to degrade as new increments are added</a:t>
            </a:r>
            <a:r>
              <a:rPr lang="en-GB" i="1" dirty="0"/>
              <a:t>. </a:t>
            </a:r>
            <a:r>
              <a:rPr lang="en-GB" dirty="0"/>
              <a:t> </a:t>
            </a:r>
          </a:p>
          <a:p>
            <a:pPr lvl="1"/>
            <a:r>
              <a:rPr lang="en-GB" dirty="0"/>
              <a:t>regular change tends to corrupt its structure. Incorporating further software changes becomes increasingly difficult and costly. regularly refactor the software is suggested</a:t>
            </a:r>
            <a:endParaRPr lang="en-US" dirty="0"/>
          </a:p>
        </p:txBody>
      </p:sp>
    </p:spTree>
    <p:extLst>
      <p:ext uri="{BB962C8B-B14F-4D97-AF65-F5344CB8AC3E}">
        <p14:creationId xmlns:p14="http://schemas.microsoft.com/office/powerpoint/2010/main" val="358317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Example 01: </a:t>
            </a:r>
            <a:br>
              <a:rPr lang="en-US" b="1" dirty="0"/>
            </a:br>
            <a:r>
              <a:rPr lang="en-US" b="1" dirty="0"/>
              <a:t>Analyze the situation and suggest the Model</a:t>
            </a:r>
          </a:p>
        </p:txBody>
      </p:sp>
      <p:sp>
        <p:nvSpPr>
          <p:cNvPr id="3" name="Content Placeholder 2"/>
          <p:cNvSpPr>
            <a:spLocks noGrp="1"/>
          </p:cNvSpPr>
          <p:nvPr>
            <p:ph idx="1"/>
          </p:nvPr>
        </p:nvSpPr>
        <p:spPr>
          <a:xfrm>
            <a:off x="1784838" y="1825625"/>
            <a:ext cx="8466993" cy="1796806"/>
          </a:xfrm>
        </p:spPr>
        <p:txBody>
          <a:bodyPr>
            <a:normAutofit lnSpcReduction="10000"/>
          </a:bodyPr>
          <a:lstStyle/>
          <a:p>
            <a:pPr marL="0" indent="0" algn="just">
              <a:buNone/>
            </a:pPr>
            <a:r>
              <a:rPr lang="en-US" sz="2000" dirty="0"/>
              <a:t>Let's say there is a solution company that basically experts in installing  particular HR management system in big retailers. </a:t>
            </a:r>
          </a:p>
          <a:p>
            <a:pPr marL="0" indent="0" algn="just">
              <a:buNone/>
            </a:pPr>
            <a:r>
              <a:rPr lang="en-US" sz="2000" dirty="0"/>
              <a:t>So let's say company X needs to install a well known HR management system at a big retailer's headquarter. And they have done this install many times with similar retailers, big retailers before. So the question is, what model will fit best in this situation?</a:t>
            </a:r>
          </a:p>
          <a:p>
            <a:pPr marL="0" indent="0" algn="just">
              <a:buNone/>
            </a:pPr>
            <a:endParaRPr lang="en-US" dirty="0"/>
          </a:p>
        </p:txBody>
      </p:sp>
      <p:sp>
        <p:nvSpPr>
          <p:cNvPr id="4" name="TextBox 3"/>
          <p:cNvSpPr txBox="1"/>
          <p:nvPr/>
        </p:nvSpPr>
        <p:spPr>
          <a:xfrm>
            <a:off x="1784838" y="4000498"/>
            <a:ext cx="3059723" cy="830997"/>
          </a:xfrm>
          <a:prstGeom prst="rect">
            <a:avLst/>
          </a:prstGeom>
          <a:noFill/>
        </p:spPr>
        <p:txBody>
          <a:bodyPr wrap="square" rtlCol="0">
            <a:spAutoFit/>
          </a:bodyPr>
          <a:lstStyle/>
          <a:p>
            <a:pPr marL="285750" indent="-285750">
              <a:buFont typeface="Wingdings" panose="05000000000000000000" pitchFamily="2" charset="2"/>
              <a:buChar char="ü"/>
            </a:pPr>
            <a:r>
              <a:rPr lang="en-US" sz="2400" dirty="0">
                <a:solidFill>
                  <a:schemeClr val="accent1"/>
                </a:solidFill>
              </a:rPr>
              <a:t>Well known problem</a:t>
            </a:r>
          </a:p>
          <a:p>
            <a:pPr marL="285750" indent="-285750">
              <a:buFont typeface="Wingdings" panose="05000000000000000000" pitchFamily="2" charset="2"/>
              <a:buChar char="ü"/>
            </a:pPr>
            <a:r>
              <a:rPr lang="en-US" sz="2400" dirty="0">
                <a:solidFill>
                  <a:schemeClr val="accent1"/>
                </a:solidFill>
              </a:rPr>
              <a:t>Well known solution</a:t>
            </a:r>
          </a:p>
        </p:txBody>
      </p:sp>
      <p:sp>
        <p:nvSpPr>
          <p:cNvPr id="5" name="TextBox 4"/>
          <p:cNvSpPr txBox="1"/>
          <p:nvPr/>
        </p:nvSpPr>
        <p:spPr>
          <a:xfrm>
            <a:off x="7192109" y="4092832"/>
            <a:ext cx="3516922" cy="523220"/>
          </a:xfrm>
          <a:prstGeom prst="rect">
            <a:avLst/>
          </a:prstGeom>
          <a:noFill/>
        </p:spPr>
        <p:txBody>
          <a:bodyPr wrap="square" rtlCol="0">
            <a:spAutoFit/>
          </a:bodyPr>
          <a:lstStyle/>
          <a:p>
            <a:r>
              <a:rPr lang="en-US" sz="2800" b="1" dirty="0">
                <a:solidFill>
                  <a:srgbClr val="FF0000"/>
                </a:solidFill>
              </a:rPr>
              <a:t>Waterfall Model</a:t>
            </a:r>
          </a:p>
        </p:txBody>
      </p:sp>
    </p:spTree>
    <p:extLst>
      <p:ext uri="{BB962C8B-B14F-4D97-AF65-F5344CB8AC3E}">
        <p14:creationId xmlns:p14="http://schemas.microsoft.com/office/powerpoint/2010/main" val="116271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76" y="365125"/>
            <a:ext cx="3437793" cy="1325563"/>
          </a:xfrm>
        </p:spPr>
        <p:txBody>
          <a:bodyPr/>
          <a:lstStyle/>
          <a:p>
            <a:r>
              <a:rPr lang="en-US" b="1" dirty="0"/>
              <a:t>Example 02</a:t>
            </a:r>
          </a:p>
        </p:txBody>
      </p:sp>
      <p:sp>
        <p:nvSpPr>
          <p:cNvPr id="3" name="Content Placeholder 2"/>
          <p:cNvSpPr>
            <a:spLocks noGrp="1"/>
          </p:cNvSpPr>
          <p:nvPr>
            <p:ph idx="1"/>
          </p:nvPr>
        </p:nvSpPr>
        <p:spPr/>
        <p:txBody>
          <a:bodyPr>
            <a:normAutofit/>
          </a:bodyPr>
          <a:lstStyle/>
          <a:p>
            <a:pPr marL="0" indent="0">
              <a:buNone/>
            </a:pPr>
            <a:r>
              <a:rPr lang="en-US" dirty="0"/>
              <a:t>A hospital wanted to automate their processes. And so they have hired a company that is expert in this area and has done similar automation for hospitals but not at this scale, So they have done it, but not at this scale. And then hospital management also wants consistency across the globe. So they want their processes to be consistent across the globe, but of course, every country has their own culture. And so they know that they'll be some new answers in different parts of the world, so they want to customize it over different places. And then they also realize that some of the places will greatly benefit from immediately deploying this kind of automation.</a:t>
            </a:r>
          </a:p>
          <a:p>
            <a:pPr marL="0" indent="0">
              <a:buNone/>
            </a:pPr>
            <a:endParaRPr lang="en-US" dirty="0"/>
          </a:p>
        </p:txBody>
      </p:sp>
    </p:spTree>
    <p:extLst>
      <p:ext uri="{BB962C8B-B14F-4D97-AF65-F5344CB8AC3E}">
        <p14:creationId xmlns:p14="http://schemas.microsoft.com/office/powerpoint/2010/main" val="571425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Mindset:</a:t>
            </a:r>
          </a:p>
        </p:txBody>
      </p:sp>
      <p:sp>
        <p:nvSpPr>
          <p:cNvPr id="3" name="Content Placeholder 2"/>
          <p:cNvSpPr>
            <a:spLocks noGrp="1"/>
          </p:cNvSpPr>
          <p:nvPr>
            <p:ph idx="1"/>
          </p:nvPr>
        </p:nvSpPr>
        <p:spPr/>
        <p:txBody>
          <a:bodyPr/>
          <a:lstStyle/>
          <a:p>
            <a:pPr marL="0" lvl="0" indent="0">
              <a:buNone/>
            </a:pPr>
            <a:r>
              <a:rPr lang="en-US" dirty="0">
                <a:solidFill>
                  <a:schemeClr val="dk1"/>
                </a:solidFill>
                <a:ea typeface="Calibri"/>
                <a:cs typeface="Calibri"/>
                <a:sym typeface="Calibri"/>
              </a:rPr>
              <a:t>And agile was born … </a:t>
            </a:r>
            <a:r>
              <a:rPr lang="en-US" dirty="0" smtClean="0">
                <a:solidFill>
                  <a:schemeClr val="dk1"/>
                </a:solidFill>
                <a:ea typeface="Calibri"/>
                <a:cs typeface="Calibri"/>
                <a:sym typeface="Calibri"/>
              </a:rPr>
              <a:t>2001 						</a:t>
            </a:r>
            <a:endParaRPr lang="en-US" dirty="0"/>
          </a:p>
          <a:p>
            <a:pPr marL="0" indent="0">
              <a:buNone/>
            </a:pPr>
            <a:r>
              <a:rPr lang="en-US" dirty="0" smtClean="0"/>
              <a:t>			</a:t>
            </a:r>
            <a:endParaRPr lang="en-US" dirty="0"/>
          </a:p>
        </p:txBody>
      </p:sp>
      <p:pic>
        <p:nvPicPr>
          <p:cNvPr id="4" name="Google Shape;101;p15"/>
          <p:cNvPicPr preferRelativeResize="0">
            <a:picLocks/>
          </p:cNvPicPr>
          <p:nvPr/>
        </p:nvPicPr>
        <p:blipFill rotWithShape="1">
          <a:blip r:embed="rId2">
            <a:alphaModFix/>
          </a:blip>
          <a:srcRect/>
          <a:stretch/>
        </p:blipFill>
        <p:spPr>
          <a:xfrm>
            <a:off x="838200" y="2391019"/>
            <a:ext cx="9504488" cy="3785944"/>
          </a:xfrm>
          <a:prstGeom prst="rect">
            <a:avLst/>
          </a:prstGeom>
          <a:noFill/>
          <a:ln>
            <a:noFill/>
          </a:ln>
        </p:spPr>
      </p:pic>
    </p:spTree>
    <p:extLst>
      <p:ext uri="{BB962C8B-B14F-4D97-AF65-F5344CB8AC3E}">
        <p14:creationId xmlns:p14="http://schemas.microsoft.com/office/powerpoint/2010/main" val="28605115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Scrum:</a:t>
            </a:r>
            <a:endParaRPr lang="en-US" b="1" dirty="0"/>
          </a:p>
        </p:txBody>
      </p:sp>
      <p:pic>
        <p:nvPicPr>
          <p:cNvPr id="4" name="Google Shape;115;p17" descr="Agile Software Development Lifecycle Phases Explained"/>
          <p:cNvPicPr preferRelativeResize="0">
            <a:picLocks noGrp="1"/>
          </p:cNvPicPr>
          <p:nvPr>
            <p:ph idx="1"/>
          </p:nvPr>
        </p:nvPicPr>
        <p:blipFill rotWithShape="1">
          <a:blip r:embed="rId2">
            <a:alphaModFix/>
          </a:blip>
          <a:srcRect/>
          <a:stretch/>
        </p:blipFill>
        <p:spPr>
          <a:xfrm>
            <a:off x="8273561" y="2749683"/>
            <a:ext cx="3754315" cy="3000486"/>
          </a:xfrm>
          <a:prstGeom prst="rect">
            <a:avLst/>
          </a:prstGeom>
          <a:noFill/>
          <a:ln>
            <a:noFill/>
          </a:ln>
        </p:spPr>
      </p:pic>
      <p:pic>
        <p:nvPicPr>
          <p:cNvPr id="1026" name="Picture 2" descr="The Scrum Frame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31" y="2324410"/>
            <a:ext cx="7430292" cy="352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38" y="365125"/>
            <a:ext cx="10711962" cy="953721"/>
          </a:xfrm>
        </p:spPr>
        <p:txBody>
          <a:bodyPr/>
          <a:lstStyle/>
          <a:p>
            <a:r>
              <a:rPr lang="en-US" b="1" dirty="0" smtClean="0"/>
              <a:t>Spiral model:</a:t>
            </a:r>
            <a:endParaRPr lang="en-US" b="1" dirty="0"/>
          </a:p>
        </p:txBody>
      </p:sp>
      <p:pic>
        <p:nvPicPr>
          <p:cNvPr id="2050"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4285" y="1521069"/>
            <a:ext cx="5722799" cy="47918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030307" y="1521069"/>
            <a:ext cx="2963008"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Risk handling</a:t>
            </a:r>
          </a:p>
          <a:p>
            <a:pPr marL="285750" indent="-285750">
              <a:buFont typeface="Arial" panose="020B0604020202020204" pitchFamily="34" charset="0"/>
              <a:buChar char="•"/>
            </a:pPr>
            <a:r>
              <a:rPr lang="en-US" dirty="0" smtClean="0"/>
              <a:t>Radius of Spiral=Cost</a:t>
            </a:r>
          </a:p>
          <a:p>
            <a:pPr marL="285750" indent="-285750">
              <a:buFont typeface="Arial" panose="020B0604020202020204" pitchFamily="34" charset="0"/>
              <a:buChar char="•"/>
            </a:pPr>
            <a:r>
              <a:rPr lang="en-US" dirty="0" smtClean="0"/>
              <a:t>Angular dimension=Progress</a:t>
            </a:r>
          </a:p>
          <a:p>
            <a:endParaRPr lang="en-US" dirty="0"/>
          </a:p>
          <a:p>
            <a:r>
              <a:rPr lang="en-US" b="1" dirty="0" smtClean="0"/>
              <a:t>Advantages:</a:t>
            </a:r>
          </a:p>
          <a:p>
            <a:pPr marL="285750" indent="-285750">
              <a:buFont typeface="Arial" panose="020B0604020202020204" pitchFamily="34" charset="0"/>
              <a:buChar char="•"/>
            </a:pPr>
            <a:r>
              <a:rPr lang="en-US" dirty="0" smtClean="0"/>
              <a:t>Risk Handling</a:t>
            </a:r>
          </a:p>
          <a:p>
            <a:pPr marL="285750" indent="-285750">
              <a:buFont typeface="Arial" panose="020B0604020202020204" pitchFamily="34" charset="0"/>
              <a:buChar char="•"/>
            </a:pPr>
            <a:r>
              <a:rPr lang="en-US" dirty="0" smtClean="0"/>
              <a:t>Large Project</a:t>
            </a:r>
          </a:p>
          <a:p>
            <a:pPr marL="285750" indent="-285750">
              <a:buFont typeface="Arial" panose="020B0604020202020204" pitchFamily="34" charset="0"/>
              <a:buChar char="•"/>
            </a:pPr>
            <a:r>
              <a:rPr lang="en-US" dirty="0" smtClean="0"/>
              <a:t>Flexible</a:t>
            </a:r>
          </a:p>
          <a:p>
            <a:pPr marL="285750" indent="-285750">
              <a:buFont typeface="Arial" panose="020B0604020202020204" pitchFamily="34" charset="0"/>
              <a:buChar char="•"/>
            </a:pPr>
            <a:r>
              <a:rPr lang="en-US" dirty="0" smtClean="0"/>
              <a:t>Customer Satisfaction</a:t>
            </a:r>
          </a:p>
          <a:p>
            <a:endParaRPr lang="en-US" b="1" dirty="0"/>
          </a:p>
          <a:p>
            <a:r>
              <a:rPr lang="en-US" b="1" dirty="0" smtClean="0"/>
              <a:t>Disadvantages:</a:t>
            </a:r>
          </a:p>
          <a:p>
            <a:pPr marL="285750" indent="-285750">
              <a:buFont typeface="Arial" panose="020B0604020202020204" pitchFamily="34" charset="0"/>
              <a:buChar char="•"/>
            </a:pPr>
            <a:r>
              <a:rPr lang="en-US" dirty="0" smtClean="0"/>
              <a:t>Complex </a:t>
            </a:r>
          </a:p>
          <a:p>
            <a:pPr marL="285750" indent="-285750">
              <a:buFont typeface="Arial" panose="020B0604020202020204" pitchFamily="34" charset="0"/>
              <a:buChar char="•"/>
            </a:pPr>
            <a:r>
              <a:rPr lang="en-US" dirty="0" smtClean="0"/>
              <a:t>Expensive</a:t>
            </a:r>
          </a:p>
        </p:txBody>
      </p:sp>
    </p:spTree>
    <p:extLst>
      <p:ext uri="{BB962C8B-B14F-4D97-AF65-F5344CB8AC3E}">
        <p14:creationId xmlns:p14="http://schemas.microsoft.com/office/powerpoint/2010/main" val="238484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Unified Process:</a:t>
            </a:r>
            <a:endParaRPr/>
          </a:p>
        </p:txBody>
      </p:sp>
      <p:pic>
        <p:nvPicPr>
          <p:cNvPr id="122" name="Google Shape;122;p18" descr="Rational Unified Process / RUP - software development method | toolshero"/>
          <p:cNvPicPr preferRelativeResize="0"/>
          <p:nvPr/>
        </p:nvPicPr>
        <p:blipFill rotWithShape="1">
          <a:blip r:embed="rId3">
            <a:alphaModFix/>
          </a:blip>
          <a:srcRect t="13568"/>
          <a:stretch/>
        </p:blipFill>
        <p:spPr>
          <a:xfrm>
            <a:off x="4299438" y="1846385"/>
            <a:ext cx="7403122" cy="3752620"/>
          </a:xfrm>
          <a:prstGeom prst="rect">
            <a:avLst/>
          </a:prstGeom>
          <a:noFill/>
          <a:ln>
            <a:noFill/>
          </a:ln>
        </p:spPr>
      </p:pic>
      <p:pic>
        <p:nvPicPr>
          <p:cNvPr id="123" name="Google Shape;123;p18" descr="Vector EPS Material Free Download | pointed finger"/>
          <p:cNvPicPr preferRelativeResize="0"/>
          <p:nvPr/>
        </p:nvPicPr>
        <p:blipFill rotWithShape="1">
          <a:blip r:embed="rId4">
            <a:alphaModFix/>
          </a:blip>
          <a:srcRect/>
          <a:stretch/>
        </p:blipFill>
        <p:spPr>
          <a:xfrm>
            <a:off x="2171939" y="2066620"/>
            <a:ext cx="1061711" cy="1156068"/>
          </a:xfrm>
          <a:prstGeom prst="rect">
            <a:avLst/>
          </a:prstGeom>
          <a:noFill/>
          <a:ln>
            <a:noFill/>
          </a:ln>
        </p:spPr>
      </p:pic>
      <p:sp>
        <p:nvSpPr>
          <p:cNvPr id="124" name="Google Shape;124;p18"/>
          <p:cNvSpPr/>
          <p:nvPr/>
        </p:nvSpPr>
        <p:spPr>
          <a:xfrm>
            <a:off x="930798" y="1466793"/>
            <a:ext cx="1547553" cy="1078834"/>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It is an iterative approach</a:t>
            </a:r>
            <a:endParaRPr sz="1800">
              <a:solidFill>
                <a:schemeClr val="lt1"/>
              </a:solidFill>
              <a:latin typeface="Calibri"/>
              <a:ea typeface="Calibri"/>
              <a:cs typeface="Calibri"/>
              <a:sym typeface="Calibri"/>
            </a:endParaRPr>
          </a:p>
        </p:txBody>
      </p:sp>
      <p:sp>
        <p:nvSpPr>
          <p:cNvPr id="125" name="Google Shape;125;p18"/>
          <p:cNvSpPr txBox="1"/>
          <p:nvPr/>
        </p:nvSpPr>
        <p:spPr>
          <a:xfrm>
            <a:off x="455361" y="3324129"/>
            <a:ext cx="3433156"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UP encourages risk-driven and client-driven iterative planning.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Phases and disciplines.</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827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Development Case:</a:t>
            </a:r>
            <a:endParaRPr b="1"/>
          </a:p>
        </p:txBody>
      </p:sp>
      <p:pic>
        <p:nvPicPr>
          <p:cNvPr id="131" name="Google Shape;131;p19"/>
          <p:cNvPicPr preferRelativeResize="0">
            <a:picLocks noGrp="1"/>
          </p:cNvPicPr>
          <p:nvPr>
            <p:ph type="body" idx="1"/>
          </p:nvPr>
        </p:nvPicPr>
        <p:blipFill rotWithShape="1">
          <a:blip r:embed="rId3">
            <a:alphaModFix/>
          </a:blip>
          <a:srcRect/>
          <a:stretch/>
        </p:blipFill>
        <p:spPr>
          <a:xfrm>
            <a:off x="2579716" y="1690688"/>
            <a:ext cx="7498080" cy="4850453"/>
          </a:xfrm>
          <a:prstGeom prst="rect">
            <a:avLst/>
          </a:prstGeom>
          <a:noFill/>
          <a:ln>
            <a:noFill/>
          </a:ln>
        </p:spPr>
      </p:pic>
    </p:spTree>
    <p:extLst>
      <p:ext uri="{BB962C8B-B14F-4D97-AF65-F5344CB8AC3E}">
        <p14:creationId xmlns:p14="http://schemas.microsoft.com/office/powerpoint/2010/main" val="72048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9729-E3CE-4474-803E-5687375B8C3B}"/>
              </a:ext>
            </a:extLst>
          </p:cNvPr>
          <p:cNvSpPr>
            <a:spLocks noGrp="1"/>
          </p:cNvSpPr>
          <p:nvPr>
            <p:ph type="title"/>
          </p:nvPr>
        </p:nvSpPr>
        <p:spPr/>
        <p:txBody>
          <a:bodyPr/>
          <a:lstStyle/>
          <a:p>
            <a:r>
              <a:rPr lang="en-US" dirty="0"/>
              <a:t>Plan-Driven and Agile Processes:</a:t>
            </a:r>
          </a:p>
        </p:txBody>
      </p:sp>
      <p:sp>
        <p:nvSpPr>
          <p:cNvPr id="3" name="Content Placeholder 2">
            <a:extLst>
              <a:ext uri="{FF2B5EF4-FFF2-40B4-BE49-F238E27FC236}">
                <a16:creationId xmlns:a16="http://schemas.microsoft.com/office/drawing/2014/main" id="{CE8872D3-F349-4470-AE42-5DBB4157AEDA}"/>
              </a:ext>
            </a:extLst>
          </p:cNvPr>
          <p:cNvSpPr>
            <a:spLocks noGrp="1"/>
          </p:cNvSpPr>
          <p:nvPr>
            <p:ph idx="1"/>
          </p:nvPr>
        </p:nvSpPr>
        <p:spPr>
          <a:xfrm>
            <a:off x="470362" y="1909473"/>
            <a:ext cx="4339030" cy="1123873"/>
          </a:xfrm>
        </p:spPr>
        <p:txBody>
          <a:bodyPr>
            <a:normAutofit fontScale="92500" lnSpcReduction="10000"/>
          </a:bodyPr>
          <a:lstStyle/>
          <a:p>
            <a:pPr marL="0" indent="0" algn="just">
              <a:buNone/>
            </a:pPr>
            <a:r>
              <a:rPr lang="en-GB" sz="2200" dirty="0"/>
              <a:t>Plan-driven processes are processes where all of the process activities are planned in advance and progress is measured against this plan. </a:t>
            </a:r>
          </a:p>
          <a:p>
            <a:endParaRPr lang="en-US" dirty="0"/>
          </a:p>
        </p:txBody>
      </p:sp>
      <p:pic>
        <p:nvPicPr>
          <p:cNvPr id="4" name="Picture 2" descr="Demystifying Predictive Marketing for Brands - Online Marketing Institu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34" y="3194683"/>
            <a:ext cx="2127739" cy="13804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jap.alekhin.io/wp-content/uploads/2019/05/shadow-train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8292" y="3267189"/>
            <a:ext cx="2439865" cy="1425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61728" y="4760233"/>
            <a:ext cx="1115562" cy="369332"/>
          </a:xfrm>
          <a:prstGeom prst="rect">
            <a:avLst/>
          </a:prstGeom>
        </p:spPr>
        <p:txBody>
          <a:bodyPr wrap="none">
            <a:spAutoFit/>
          </a:bodyPr>
          <a:lstStyle/>
          <a:p>
            <a:r>
              <a:rPr lang="en-US" dirty="0"/>
              <a:t>Predictive</a:t>
            </a:r>
          </a:p>
        </p:txBody>
      </p:sp>
      <p:sp>
        <p:nvSpPr>
          <p:cNvPr id="7" name="Rectangle 6"/>
          <p:cNvSpPr/>
          <p:nvPr/>
        </p:nvSpPr>
        <p:spPr>
          <a:xfrm>
            <a:off x="8212326" y="4837347"/>
            <a:ext cx="1018164" cy="369332"/>
          </a:xfrm>
          <a:prstGeom prst="rect">
            <a:avLst/>
          </a:prstGeom>
        </p:spPr>
        <p:txBody>
          <a:bodyPr wrap="none">
            <a:spAutoFit/>
          </a:bodyPr>
          <a:lstStyle/>
          <a:p>
            <a:r>
              <a:rPr lang="en-US" dirty="0"/>
              <a:t>Adaptive</a:t>
            </a:r>
          </a:p>
        </p:txBody>
      </p:sp>
      <p:sp>
        <p:nvSpPr>
          <p:cNvPr id="8" name="Rectangle 7"/>
          <p:cNvSpPr/>
          <p:nvPr/>
        </p:nvSpPr>
        <p:spPr>
          <a:xfrm>
            <a:off x="6673362" y="1871244"/>
            <a:ext cx="3956538" cy="1323439"/>
          </a:xfrm>
          <a:prstGeom prst="rect">
            <a:avLst/>
          </a:prstGeom>
        </p:spPr>
        <p:txBody>
          <a:bodyPr wrap="square">
            <a:spAutoFit/>
          </a:bodyPr>
          <a:lstStyle/>
          <a:p>
            <a:pPr algn="just"/>
            <a:r>
              <a:rPr lang="en-GB" sz="2000" dirty="0"/>
              <a:t>In agile processes, planning is incremental and it is easier to change the process to reflect changing customer requirements. </a:t>
            </a:r>
          </a:p>
        </p:txBody>
      </p:sp>
      <p:sp>
        <p:nvSpPr>
          <p:cNvPr id="9" name="Rectangle 8"/>
          <p:cNvSpPr/>
          <p:nvPr/>
        </p:nvSpPr>
        <p:spPr>
          <a:xfrm>
            <a:off x="3824654" y="4575131"/>
            <a:ext cx="3235569" cy="1754326"/>
          </a:xfrm>
          <a:prstGeom prst="rect">
            <a:avLst/>
          </a:prstGeom>
        </p:spPr>
        <p:txBody>
          <a:bodyPr wrap="square">
            <a:spAutoFit/>
          </a:bodyPr>
          <a:lstStyle/>
          <a:p>
            <a:pPr marL="285750" indent="-285750" algn="just">
              <a:buFont typeface="Wingdings" panose="05000000000000000000" pitchFamily="2" charset="2"/>
              <a:buChar char="ü"/>
            </a:pPr>
            <a:r>
              <a:rPr lang="en-US" dirty="0"/>
              <a:t>In practice, most practical processes include elements of both plan-driven and agile approaches. </a:t>
            </a:r>
          </a:p>
          <a:p>
            <a:pPr marL="285750" indent="-285750" algn="just">
              <a:buFont typeface="Wingdings" panose="05000000000000000000" pitchFamily="2" charset="2"/>
              <a:buChar char="ü"/>
            </a:pPr>
            <a:r>
              <a:rPr lang="en-US" dirty="0"/>
              <a:t>There are no right or wrong software processes.</a:t>
            </a:r>
          </a:p>
        </p:txBody>
      </p:sp>
    </p:spTree>
    <p:extLst>
      <p:ext uri="{BB962C8B-B14F-4D97-AF65-F5344CB8AC3E}">
        <p14:creationId xmlns:p14="http://schemas.microsoft.com/office/powerpoint/2010/main" val="5633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Unified Process: </a:t>
            </a:r>
            <a:endParaRPr/>
          </a:p>
        </p:txBody>
      </p:sp>
      <p:pic>
        <p:nvPicPr>
          <p:cNvPr id="137" name="Google Shape;137;p20" descr="Rational Unified Process / RUP - software development method | toolshero"/>
          <p:cNvPicPr preferRelativeResize="0">
            <a:picLocks noGrp="1"/>
          </p:cNvPicPr>
          <p:nvPr>
            <p:ph type="body" idx="1"/>
          </p:nvPr>
        </p:nvPicPr>
        <p:blipFill rotWithShape="1">
          <a:blip r:embed="rId3">
            <a:alphaModFix/>
          </a:blip>
          <a:srcRect t="15401"/>
          <a:stretch/>
        </p:blipFill>
        <p:spPr>
          <a:xfrm>
            <a:off x="6128239" y="2514599"/>
            <a:ext cx="4778214" cy="3525715"/>
          </a:xfrm>
          <a:prstGeom prst="rect">
            <a:avLst/>
          </a:prstGeom>
          <a:noFill/>
          <a:ln>
            <a:noFill/>
          </a:ln>
        </p:spPr>
      </p:pic>
      <p:sp>
        <p:nvSpPr>
          <p:cNvPr id="138" name="Google Shape;138;p20"/>
          <p:cNvSpPr txBox="1"/>
          <p:nvPr/>
        </p:nvSpPr>
        <p:spPr>
          <a:xfrm>
            <a:off x="838200" y="1623653"/>
            <a:ext cx="15445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Inception:</a:t>
            </a:r>
            <a:endParaRPr sz="2400" u="sng">
              <a:solidFill>
                <a:schemeClr val="dk1"/>
              </a:solidFill>
              <a:latin typeface="Calibri"/>
              <a:ea typeface="Calibri"/>
              <a:cs typeface="Calibri"/>
              <a:sym typeface="Calibri"/>
            </a:endParaRPr>
          </a:p>
        </p:txBody>
      </p:sp>
      <p:pic>
        <p:nvPicPr>
          <p:cNvPr id="139" name="Google Shape;139;p20" descr="Starting Point — HOPE CHURCH"/>
          <p:cNvPicPr preferRelativeResize="0"/>
          <p:nvPr/>
        </p:nvPicPr>
        <p:blipFill rotWithShape="1">
          <a:blip r:embed="rId4">
            <a:alphaModFix/>
          </a:blip>
          <a:srcRect/>
          <a:stretch/>
        </p:blipFill>
        <p:spPr>
          <a:xfrm>
            <a:off x="3511183" y="1623653"/>
            <a:ext cx="1488587" cy="992888"/>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40" name="Google Shape;140;p20"/>
          <p:cNvSpPr txBox="1"/>
          <p:nvPr/>
        </p:nvSpPr>
        <p:spPr>
          <a:xfrm>
            <a:off x="448887" y="3119511"/>
            <a:ext cx="5444837"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is the vision and business case for this project?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Feasible?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Buy or build?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Rough estimates of cost and time?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sng" strike="noStrike" cap="none">
                <a:solidFill>
                  <a:schemeClr val="dk1"/>
                </a:solidFill>
                <a:latin typeface="Calibri"/>
                <a:ea typeface="Calibri"/>
                <a:cs typeface="Calibri"/>
                <a:sym typeface="Calibri"/>
              </a:rPr>
              <a:t>Artifacts:</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rPr>
              <a:t> </a:t>
            </a:r>
            <a:endParaRPr sz="1800" u="sng">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Business  Case or Vision Artifacts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High-level Use-Case diagram</a:t>
            </a:r>
            <a:endParaRPr/>
          </a:p>
          <a:p>
            <a:pPr marL="457200" marR="0" lvl="1" indent="0" algn="l" rtl="0">
              <a:spcBef>
                <a:spcPts val="0"/>
              </a:spcBef>
              <a:spcAft>
                <a:spcPts val="0"/>
              </a:spcAft>
              <a:buNone/>
            </a:pPr>
            <a:endParaRPr sz="1800" b="0" i="0" u="sng" strike="noStrike" cap="none">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41" name="Google Shape;141;p20" descr="👆 Backhand Index Pointing Up Emoji — Meaning, Copy &amp; Paste"/>
          <p:cNvPicPr preferRelativeResize="0"/>
          <p:nvPr/>
        </p:nvPicPr>
        <p:blipFill rotWithShape="1">
          <a:blip r:embed="rId5">
            <a:alphaModFix/>
          </a:blip>
          <a:srcRect/>
          <a:stretch/>
        </p:blipFill>
        <p:spPr>
          <a:xfrm>
            <a:off x="7174523" y="5409345"/>
            <a:ext cx="369277" cy="369277"/>
          </a:xfrm>
          <a:prstGeom prst="rect">
            <a:avLst/>
          </a:prstGeom>
          <a:noFill/>
          <a:ln>
            <a:noFill/>
          </a:ln>
        </p:spPr>
      </p:pic>
    </p:spTree>
    <p:extLst>
      <p:ext uri="{BB962C8B-B14F-4D97-AF65-F5344CB8AC3E}">
        <p14:creationId xmlns:p14="http://schemas.microsoft.com/office/powerpoint/2010/main" val="980971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Unified Process: </a:t>
            </a:r>
            <a:endParaRPr/>
          </a:p>
        </p:txBody>
      </p:sp>
      <p:pic>
        <p:nvPicPr>
          <p:cNvPr id="147" name="Google Shape;147;p21" descr="Rational Unified Process / RUP - software development method | toolshero"/>
          <p:cNvPicPr preferRelativeResize="0">
            <a:picLocks noGrp="1"/>
          </p:cNvPicPr>
          <p:nvPr>
            <p:ph type="body" idx="1"/>
          </p:nvPr>
        </p:nvPicPr>
        <p:blipFill rotWithShape="1">
          <a:blip r:embed="rId3">
            <a:alphaModFix/>
          </a:blip>
          <a:srcRect t="14979"/>
          <a:stretch/>
        </p:blipFill>
        <p:spPr>
          <a:xfrm>
            <a:off x="6128238" y="2497015"/>
            <a:ext cx="5225561" cy="3543300"/>
          </a:xfrm>
          <a:prstGeom prst="rect">
            <a:avLst/>
          </a:prstGeom>
          <a:noFill/>
          <a:ln>
            <a:noFill/>
          </a:ln>
        </p:spPr>
      </p:pic>
      <p:sp>
        <p:nvSpPr>
          <p:cNvPr id="148" name="Google Shape;148;p21"/>
          <p:cNvSpPr txBox="1"/>
          <p:nvPr/>
        </p:nvSpPr>
        <p:spPr>
          <a:xfrm>
            <a:off x="838200" y="1623653"/>
            <a:ext cx="169398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Elaboration:</a:t>
            </a:r>
            <a:endParaRPr sz="2400" u="sng">
              <a:solidFill>
                <a:schemeClr val="dk1"/>
              </a:solidFill>
              <a:latin typeface="Calibri"/>
              <a:ea typeface="Calibri"/>
              <a:cs typeface="Calibri"/>
              <a:sym typeface="Calibri"/>
            </a:endParaRPr>
          </a:p>
        </p:txBody>
      </p:sp>
      <p:pic>
        <p:nvPicPr>
          <p:cNvPr id="149" name="Google Shape;149;p21" descr="👆 Backhand Index Pointing Up Emoji — Meaning, Copy &amp; Paste"/>
          <p:cNvPicPr preferRelativeResize="0"/>
          <p:nvPr/>
        </p:nvPicPr>
        <p:blipFill rotWithShape="1">
          <a:blip r:embed="rId4">
            <a:alphaModFix/>
          </a:blip>
          <a:srcRect/>
          <a:stretch/>
        </p:blipFill>
        <p:spPr>
          <a:xfrm>
            <a:off x="7877908" y="5470891"/>
            <a:ext cx="369277" cy="369277"/>
          </a:xfrm>
          <a:prstGeom prst="rect">
            <a:avLst/>
          </a:prstGeom>
          <a:noFill/>
          <a:ln>
            <a:noFill/>
          </a:ln>
        </p:spPr>
      </p:pic>
      <p:sp>
        <p:nvSpPr>
          <p:cNvPr id="150" name="Google Shape;150;p21"/>
          <p:cNvSpPr txBox="1"/>
          <p:nvPr/>
        </p:nvSpPr>
        <p:spPr>
          <a:xfrm>
            <a:off x="430823" y="2435469"/>
            <a:ext cx="4958862"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Requirements Specification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Validate Architecture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Establish Executable Architecture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Figure out risks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sng" strike="noStrike" cap="none">
                <a:solidFill>
                  <a:schemeClr val="dk1"/>
                </a:solidFill>
                <a:latin typeface="Calibri"/>
                <a:ea typeface="Calibri"/>
                <a:cs typeface="Calibri"/>
                <a:sym typeface="Calibri"/>
              </a:rPr>
              <a:t>Artifacts:</a:t>
            </a:r>
            <a:endParaRPr/>
          </a:p>
          <a:p>
            <a:pPr marL="457200" marR="0" lvl="1" indent="0" algn="l" rtl="0">
              <a:spcBef>
                <a:spcPts val="0"/>
              </a:spcBef>
              <a:spcAft>
                <a:spcPts val="0"/>
              </a:spcAft>
              <a:buNone/>
            </a:pPr>
            <a:endParaRPr sz="1800" b="0" i="0" u="sng"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Domain Model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Descriptive Use-Cases</a:t>
            </a: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156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Unified Process: </a:t>
            </a:r>
            <a:endParaRPr/>
          </a:p>
        </p:txBody>
      </p:sp>
      <p:pic>
        <p:nvPicPr>
          <p:cNvPr id="156" name="Google Shape;156;p22" descr="Rational Unified Process / RUP - software development method | toolshero"/>
          <p:cNvPicPr preferRelativeResize="0">
            <a:picLocks noGrp="1"/>
          </p:cNvPicPr>
          <p:nvPr>
            <p:ph type="body" idx="1"/>
          </p:nvPr>
        </p:nvPicPr>
        <p:blipFill rotWithShape="1">
          <a:blip r:embed="rId3">
            <a:alphaModFix/>
          </a:blip>
          <a:srcRect t="14556"/>
          <a:stretch/>
        </p:blipFill>
        <p:spPr>
          <a:xfrm>
            <a:off x="6128239" y="2479431"/>
            <a:ext cx="4778214" cy="3560884"/>
          </a:xfrm>
          <a:prstGeom prst="rect">
            <a:avLst/>
          </a:prstGeom>
          <a:noFill/>
          <a:ln>
            <a:noFill/>
          </a:ln>
        </p:spPr>
      </p:pic>
      <p:sp>
        <p:nvSpPr>
          <p:cNvPr id="157" name="Google Shape;157;p22"/>
          <p:cNvSpPr txBox="1"/>
          <p:nvPr/>
        </p:nvSpPr>
        <p:spPr>
          <a:xfrm>
            <a:off x="838199" y="1623653"/>
            <a:ext cx="32941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Construction: (Release)</a:t>
            </a:r>
            <a:endParaRPr sz="2400" u="sng">
              <a:solidFill>
                <a:schemeClr val="dk1"/>
              </a:solidFill>
              <a:latin typeface="Calibri"/>
              <a:ea typeface="Calibri"/>
              <a:cs typeface="Calibri"/>
              <a:sym typeface="Calibri"/>
            </a:endParaRPr>
          </a:p>
        </p:txBody>
      </p:sp>
      <p:sp>
        <p:nvSpPr>
          <p:cNvPr id="158" name="Google Shape;158;p22"/>
          <p:cNvSpPr txBox="1"/>
          <p:nvPr/>
        </p:nvSpPr>
        <p:spPr>
          <a:xfrm>
            <a:off x="457200" y="2936631"/>
            <a:ext cx="4202723" cy="646331"/>
          </a:xfrm>
          <a:prstGeom prst="rect">
            <a:avLst/>
          </a:prstGeom>
          <a:noFill/>
          <a:ln>
            <a:noFill/>
          </a:ln>
        </p:spPr>
        <p:txBody>
          <a:bodyPr spcFirstLastPara="1" wrap="square" lIns="91425" tIns="45700" rIns="91425" bIns="45700" anchor="t" anchorCtr="0">
            <a:sp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59" name="Google Shape;159;p22" descr="👆 Backhand Index Pointing Up Emoji — Meaning, Copy &amp; Paste"/>
          <p:cNvPicPr preferRelativeResize="0"/>
          <p:nvPr/>
        </p:nvPicPr>
        <p:blipFill rotWithShape="1">
          <a:blip r:embed="rId4">
            <a:alphaModFix/>
          </a:blip>
          <a:srcRect/>
          <a:stretch/>
        </p:blipFill>
        <p:spPr>
          <a:xfrm>
            <a:off x="8968155" y="5453306"/>
            <a:ext cx="369277" cy="369277"/>
          </a:xfrm>
          <a:prstGeom prst="rect">
            <a:avLst/>
          </a:prstGeom>
          <a:noFill/>
          <a:ln>
            <a:noFill/>
          </a:ln>
        </p:spPr>
      </p:pic>
      <p:sp>
        <p:nvSpPr>
          <p:cNvPr id="160" name="Google Shape;160;p22"/>
          <p:cNvSpPr txBox="1"/>
          <p:nvPr/>
        </p:nvSpPr>
        <p:spPr>
          <a:xfrm>
            <a:off x="457200" y="2628900"/>
            <a:ext cx="4202723"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Largest phase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Software construction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Iterative and incremental </a:t>
            </a:r>
            <a:endParaRPr/>
          </a:p>
        </p:txBody>
      </p:sp>
    </p:spTree>
    <p:extLst>
      <p:ext uri="{BB962C8B-B14F-4D97-AF65-F5344CB8AC3E}">
        <p14:creationId xmlns:p14="http://schemas.microsoft.com/office/powerpoint/2010/main" val="3892981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Unified Process: </a:t>
            </a:r>
            <a:endParaRPr/>
          </a:p>
        </p:txBody>
      </p:sp>
      <p:pic>
        <p:nvPicPr>
          <p:cNvPr id="166" name="Google Shape;166;p23" descr="Rational Unified Process / RUP - software development method | toolshero"/>
          <p:cNvPicPr preferRelativeResize="0">
            <a:picLocks noGrp="1"/>
          </p:cNvPicPr>
          <p:nvPr>
            <p:ph type="body" idx="1"/>
          </p:nvPr>
        </p:nvPicPr>
        <p:blipFill rotWithShape="1">
          <a:blip r:embed="rId3">
            <a:alphaModFix/>
          </a:blip>
          <a:srcRect t="14468"/>
          <a:stretch/>
        </p:blipFill>
        <p:spPr>
          <a:xfrm>
            <a:off x="6128239" y="2505807"/>
            <a:ext cx="4778214" cy="3534507"/>
          </a:xfrm>
          <a:prstGeom prst="rect">
            <a:avLst/>
          </a:prstGeom>
          <a:noFill/>
          <a:ln>
            <a:noFill/>
          </a:ln>
        </p:spPr>
      </p:pic>
      <p:sp>
        <p:nvSpPr>
          <p:cNvPr id="167" name="Google Shape;167;p23"/>
          <p:cNvSpPr txBox="1"/>
          <p:nvPr/>
        </p:nvSpPr>
        <p:spPr>
          <a:xfrm>
            <a:off x="838200" y="1623653"/>
            <a:ext cx="482404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Transition: (Final Production Release)</a:t>
            </a:r>
            <a:endParaRPr sz="2400" u="sng">
              <a:solidFill>
                <a:schemeClr val="dk1"/>
              </a:solidFill>
              <a:latin typeface="Calibri"/>
              <a:ea typeface="Calibri"/>
              <a:cs typeface="Calibri"/>
              <a:sym typeface="Calibri"/>
            </a:endParaRPr>
          </a:p>
        </p:txBody>
      </p:sp>
      <p:sp>
        <p:nvSpPr>
          <p:cNvPr id="168" name="Google Shape;168;p23"/>
          <p:cNvSpPr txBox="1"/>
          <p:nvPr/>
        </p:nvSpPr>
        <p:spPr>
          <a:xfrm>
            <a:off x="457200" y="2936631"/>
            <a:ext cx="4202723" cy="646331"/>
          </a:xfrm>
          <a:prstGeom prst="rect">
            <a:avLst/>
          </a:prstGeom>
          <a:noFill/>
          <a:ln>
            <a:noFill/>
          </a:ln>
        </p:spPr>
        <p:txBody>
          <a:bodyPr spcFirstLastPara="1" wrap="square" lIns="91425" tIns="45700" rIns="91425" bIns="45700" anchor="t" anchorCtr="0">
            <a:sp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69" name="Google Shape;169;p23" descr="👆 Backhand Index Pointing Up Emoji — Meaning, Copy &amp; Paste"/>
          <p:cNvPicPr preferRelativeResize="0"/>
          <p:nvPr/>
        </p:nvPicPr>
        <p:blipFill rotWithShape="1">
          <a:blip r:embed="rId4">
            <a:alphaModFix/>
          </a:blip>
          <a:srcRect/>
          <a:stretch/>
        </p:blipFill>
        <p:spPr>
          <a:xfrm>
            <a:off x="10040816" y="5523645"/>
            <a:ext cx="369277" cy="369277"/>
          </a:xfrm>
          <a:prstGeom prst="rect">
            <a:avLst/>
          </a:prstGeom>
          <a:noFill/>
          <a:ln>
            <a:noFill/>
          </a:ln>
        </p:spPr>
      </p:pic>
      <p:sp>
        <p:nvSpPr>
          <p:cNvPr id="170" name="Google Shape;170;p23"/>
          <p:cNvSpPr txBox="1"/>
          <p:nvPr/>
        </p:nvSpPr>
        <p:spPr>
          <a:xfrm>
            <a:off x="633046" y="2356338"/>
            <a:ext cx="3938954"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Deployment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Stakeholder Feedback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User Training</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92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Characteristics:</a:t>
            </a:r>
            <a:endParaRPr/>
          </a:p>
        </p:txBody>
      </p:sp>
      <p:sp>
        <p:nvSpPr>
          <p:cNvPr id="176" name="Google Shape;17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t>It is a framework</a:t>
            </a:r>
            <a:endParaRPr/>
          </a:p>
          <a:p>
            <a:pPr marL="228600" lvl="0" indent="-228600" algn="l" rtl="0">
              <a:lnSpc>
                <a:spcPct val="90000"/>
              </a:lnSpc>
              <a:spcBef>
                <a:spcPts val="1000"/>
              </a:spcBef>
              <a:spcAft>
                <a:spcPts val="0"/>
              </a:spcAft>
              <a:buClr>
                <a:schemeClr val="dk1"/>
              </a:buClr>
              <a:buSzPts val="1800"/>
              <a:buChar char="•"/>
            </a:pPr>
            <a:r>
              <a:rPr lang="en-US" sz="1800"/>
              <a:t>Architecture Centric</a:t>
            </a:r>
            <a:endParaRPr/>
          </a:p>
          <a:p>
            <a:pPr marL="228600" lvl="0" indent="-228600" algn="l" rtl="0">
              <a:lnSpc>
                <a:spcPct val="90000"/>
              </a:lnSpc>
              <a:spcBef>
                <a:spcPts val="1000"/>
              </a:spcBef>
              <a:spcAft>
                <a:spcPts val="0"/>
              </a:spcAft>
              <a:buClr>
                <a:schemeClr val="dk1"/>
              </a:buClr>
              <a:buSzPts val="1800"/>
              <a:buChar char="•"/>
            </a:pPr>
            <a:r>
              <a:rPr lang="en-US" sz="1800"/>
              <a:t>User centric</a:t>
            </a:r>
            <a:endParaRPr/>
          </a:p>
          <a:p>
            <a:pPr marL="228600" lvl="0" indent="-228600" algn="l" rtl="0">
              <a:lnSpc>
                <a:spcPct val="90000"/>
              </a:lnSpc>
              <a:spcBef>
                <a:spcPts val="1000"/>
              </a:spcBef>
              <a:spcAft>
                <a:spcPts val="0"/>
              </a:spcAft>
              <a:buClr>
                <a:schemeClr val="dk1"/>
              </a:buClr>
              <a:buSzPts val="1800"/>
              <a:buChar char="•"/>
            </a:pPr>
            <a:r>
              <a:rPr lang="en-US" sz="1800"/>
              <a:t>Focus on risk mitigation</a:t>
            </a:r>
            <a:endParaRPr sz="1800"/>
          </a:p>
        </p:txBody>
      </p:sp>
      <p:pic>
        <p:nvPicPr>
          <p:cNvPr id="177" name="Google Shape;177;p24"/>
          <p:cNvPicPr preferRelativeResize="0"/>
          <p:nvPr/>
        </p:nvPicPr>
        <p:blipFill rotWithShape="1">
          <a:blip r:embed="rId3">
            <a:alphaModFix/>
          </a:blip>
          <a:srcRect/>
          <a:stretch/>
        </p:blipFill>
        <p:spPr>
          <a:xfrm>
            <a:off x="5723792" y="1508125"/>
            <a:ext cx="5755665" cy="3125422"/>
          </a:xfrm>
          <a:prstGeom prst="rect">
            <a:avLst/>
          </a:prstGeom>
          <a:noFill/>
          <a:ln>
            <a:noFill/>
          </a:ln>
        </p:spPr>
      </p:pic>
    </p:spTree>
    <p:extLst>
      <p:ext uri="{BB962C8B-B14F-4D97-AF65-F5344CB8AC3E}">
        <p14:creationId xmlns:p14="http://schemas.microsoft.com/office/powerpoint/2010/main" val="372732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Predictive or Adaptive?</a:t>
            </a:r>
            <a:endParaRPr/>
          </a:p>
        </p:txBody>
      </p:sp>
      <p:pic>
        <p:nvPicPr>
          <p:cNvPr id="183" name="Google Shape;183;p25"/>
          <p:cNvPicPr preferRelativeResize="0">
            <a:picLocks noGrp="1"/>
          </p:cNvPicPr>
          <p:nvPr>
            <p:ph type="body" idx="1"/>
          </p:nvPr>
        </p:nvPicPr>
        <p:blipFill rotWithShape="1">
          <a:blip r:embed="rId3">
            <a:alphaModFix/>
          </a:blip>
          <a:srcRect/>
          <a:stretch/>
        </p:blipFill>
        <p:spPr>
          <a:xfrm>
            <a:off x="3376246" y="2584938"/>
            <a:ext cx="5556739" cy="2303585"/>
          </a:xfrm>
          <a:prstGeom prst="rect">
            <a:avLst/>
          </a:prstGeom>
          <a:noFill/>
          <a:ln>
            <a:noFill/>
          </a:ln>
        </p:spPr>
      </p:pic>
    </p:spTree>
    <p:extLst>
      <p:ext uri="{BB962C8B-B14F-4D97-AF65-F5344CB8AC3E}">
        <p14:creationId xmlns:p14="http://schemas.microsoft.com/office/powerpoint/2010/main" val="280672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Unified Process:</a:t>
            </a:r>
            <a:endParaRPr/>
          </a:p>
        </p:txBody>
      </p:sp>
      <p:sp>
        <p:nvSpPr>
          <p:cNvPr id="189" name="Google Shape;18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6"/>
              </a:buClr>
              <a:buSzPts val="2000"/>
              <a:buNone/>
            </a:pPr>
            <a:r>
              <a:rPr lang="en-US" sz="2000">
                <a:solidFill>
                  <a:schemeClr val="accent6"/>
                </a:solidFill>
              </a:rPr>
              <a:t>Pros:</a:t>
            </a:r>
            <a:endParaRPr/>
          </a:p>
          <a:p>
            <a:pPr marL="228600" lvl="0" indent="-228600" algn="l" rtl="0">
              <a:lnSpc>
                <a:spcPct val="90000"/>
              </a:lnSpc>
              <a:spcBef>
                <a:spcPts val="1000"/>
              </a:spcBef>
              <a:spcAft>
                <a:spcPts val="0"/>
              </a:spcAft>
              <a:buClr>
                <a:schemeClr val="dk1"/>
              </a:buClr>
              <a:buSzPts val="1400"/>
              <a:buChar char="•"/>
            </a:pPr>
            <a:r>
              <a:rPr lang="en-US" sz="1400"/>
              <a:t>Adaptive Process</a:t>
            </a:r>
            <a:endParaRPr/>
          </a:p>
          <a:p>
            <a:pPr marL="228600" lvl="0" indent="-228600" algn="l" rtl="0">
              <a:lnSpc>
                <a:spcPct val="90000"/>
              </a:lnSpc>
              <a:spcBef>
                <a:spcPts val="1000"/>
              </a:spcBef>
              <a:spcAft>
                <a:spcPts val="0"/>
              </a:spcAft>
              <a:buClr>
                <a:schemeClr val="dk1"/>
              </a:buClr>
              <a:buSzPts val="1400"/>
              <a:buChar char="•"/>
            </a:pPr>
            <a:r>
              <a:rPr lang="en-US" sz="1400"/>
              <a:t>Risk mitigation</a:t>
            </a:r>
            <a:endParaRPr/>
          </a:p>
          <a:p>
            <a:pPr marL="228600" lvl="0" indent="-228600" algn="l" rtl="0">
              <a:lnSpc>
                <a:spcPct val="90000"/>
              </a:lnSpc>
              <a:spcBef>
                <a:spcPts val="1000"/>
              </a:spcBef>
              <a:spcAft>
                <a:spcPts val="0"/>
              </a:spcAft>
              <a:buClr>
                <a:schemeClr val="dk1"/>
              </a:buClr>
              <a:buSzPts val="1400"/>
              <a:buChar char="•"/>
            </a:pPr>
            <a:r>
              <a:rPr lang="en-US" sz="1400"/>
              <a:t>Quality</a:t>
            </a:r>
            <a:endParaRPr/>
          </a:p>
          <a:p>
            <a:pPr marL="228600" lvl="0" indent="-228600" algn="l" rtl="0">
              <a:lnSpc>
                <a:spcPct val="90000"/>
              </a:lnSpc>
              <a:spcBef>
                <a:spcPts val="1000"/>
              </a:spcBef>
              <a:spcAft>
                <a:spcPts val="0"/>
              </a:spcAft>
              <a:buClr>
                <a:schemeClr val="dk1"/>
              </a:buClr>
              <a:buSzPts val="1400"/>
              <a:buChar char="•"/>
            </a:pPr>
            <a:r>
              <a:rPr lang="en-US" sz="1400"/>
              <a:t>Flexible incorporate with other models.</a:t>
            </a:r>
            <a:endParaRPr/>
          </a:p>
          <a:p>
            <a:pPr marL="0" lvl="0" indent="0" algn="l" rtl="0">
              <a:lnSpc>
                <a:spcPct val="90000"/>
              </a:lnSpc>
              <a:spcBef>
                <a:spcPts val="1000"/>
              </a:spcBef>
              <a:spcAft>
                <a:spcPts val="0"/>
              </a:spcAft>
              <a:buClr>
                <a:schemeClr val="accent2"/>
              </a:buClr>
              <a:buSzPts val="2000"/>
              <a:buNone/>
            </a:pPr>
            <a:r>
              <a:rPr lang="en-US" sz="2000">
                <a:solidFill>
                  <a:schemeClr val="accent2"/>
                </a:solidFill>
              </a:rPr>
              <a:t>Cons:</a:t>
            </a:r>
            <a:endParaRPr/>
          </a:p>
          <a:p>
            <a:pPr marL="228600" lvl="0" indent="-228600" algn="l" rtl="0">
              <a:lnSpc>
                <a:spcPct val="90000"/>
              </a:lnSpc>
              <a:spcBef>
                <a:spcPts val="1000"/>
              </a:spcBef>
              <a:spcAft>
                <a:spcPts val="0"/>
              </a:spcAft>
              <a:buClr>
                <a:schemeClr val="dk1"/>
              </a:buClr>
              <a:buSzPts val="1400"/>
              <a:buChar char="•"/>
            </a:pPr>
            <a:r>
              <a:rPr lang="en-US" sz="1400"/>
              <a:t>Complex framework</a:t>
            </a:r>
            <a:endParaRPr/>
          </a:p>
          <a:p>
            <a:pPr marL="228600" lvl="0" indent="-228600" algn="l" rtl="0">
              <a:lnSpc>
                <a:spcPct val="90000"/>
              </a:lnSpc>
              <a:spcBef>
                <a:spcPts val="1000"/>
              </a:spcBef>
              <a:spcAft>
                <a:spcPts val="0"/>
              </a:spcAft>
              <a:buClr>
                <a:schemeClr val="dk1"/>
              </a:buClr>
              <a:buSzPts val="1400"/>
              <a:buChar char="•"/>
            </a:pPr>
            <a:r>
              <a:rPr lang="en-US" sz="1400"/>
              <a:t>Overheads</a:t>
            </a:r>
            <a:endParaRPr/>
          </a:p>
          <a:p>
            <a:pPr marL="0" lvl="0" indent="0" algn="l" rtl="0">
              <a:lnSpc>
                <a:spcPct val="90000"/>
              </a:lnSpc>
              <a:spcBef>
                <a:spcPts val="1000"/>
              </a:spcBef>
              <a:spcAft>
                <a:spcPts val="0"/>
              </a:spcAft>
              <a:buClr>
                <a:schemeClr val="accent1"/>
              </a:buClr>
              <a:buSzPts val="2000"/>
              <a:buNone/>
            </a:pPr>
            <a:r>
              <a:rPr lang="en-US" sz="2000">
                <a:solidFill>
                  <a:schemeClr val="accent1"/>
                </a:solidFill>
              </a:rPr>
              <a:t>Use:</a:t>
            </a:r>
            <a:endParaRPr/>
          </a:p>
          <a:p>
            <a:pPr marL="228600" lvl="0" indent="-228600" algn="l" rtl="0">
              <a:lnSpc>
                <a:spcPct val="90000"/>
              </a:lnSpc>
              <a:spcBef>
                <a:spcPts val="1000"/>
              </a:spcBef>
              <a:spcAft>
                <a:spcPts val="0"/>
              </a:spcAft>
              <a:buClr>
                <a:schemeClr val="dk1"/>
              </a:buClr>
              <a:buSzPts val="1400"/>
              <a:buChar char="•"/>
            </a:pPr>
            <a:r>
              <a:rPr lang="en-US" sz="1400"/>
              <a:t>For riskier projects</a:t>
            </a:r>
            <a:endParaRPr/>
          </a:p>
          <a:p>
            <a:pPr marL="228600" lvl="0" indent="-228600" algn="l" rtl="0">
              <a:lnSpc>
                <a:spcPct val="90000"/>
              </a:lnSpc>
              <a:spcBef>
                <a:spcPts val="1000"/>
              </a:spcBef>
              <a:spcAft>
                <a:spcPts val="0"/>
              </a:spcAft>
              <a:buClr>
                <a:schemeClr val="dk1"/>
              </a:buClr>
              <a:buSzPts val="1400"/>
              <a:buChar char="•"/>
            </a:pPr>
            <a:r>
              <a:rPr lang="en-US" sz="1400"/>
              <a:t>Requirements not known in early stages</a:t>
            </a:r>
            <a:endParaRPr/>
          </a:p>
          <a:p>
            <a:pPr marL="228600" lvl="0" indent="-228600" algn="l" rtl="0">
              <a:lnSpc>
                <a:spcPct val="90000"/>
              </a:lnSpc>
              <a:spcBef>
                <a:spcPts val="1000"/>
              </a:spcBef>
              <a:spcAft>
                <a:spcPts val="0"/>
              </a:spcAft>
              <a:buClr>
                <a:schemeClr val="dk1"/>
              </a:buClr>
              <a:buSzPts val="1400"/>
              <a:buChar char="•"/>
            </a:pPr>
            <a:r>
              <a:rPr lang="en-US" sz="1400"/>
              <a:t>Deliver value first</a:t>
            </a:r>
            <a:endParaRPr/>
          </a:p>
          <a:p>
            <a:pPr marL="0" lvl="0" indent="0" algn="l" rtl="0">
              <a:lnSpc>
                <a:spcPct val="90000"/>
              </a:lnSpc>
              <a:spcBef>
                <a:spcPts val="1000"/>
              </a:spcBef>
              <a:spcAft>
                <a:spcPts val="0"/>
              </a:spcAft>
              <a:buClr>
                <a:schemeClr val="dk1"/>
              </a:buClr>
              <a:buSzPts val="2000"/>
              <a:buNone/>
            </a:pPr>
            <a:endParaRPr sz="2000">
              <a:solidFill>
                <a:schemeClr val="accent1"/>
              </a:solidFill>
            </a:endParaRPr>
          </a:p>
        </p:txBody>
      </p:sp>
      <p:pic>
        <p:nvPicPr>
          <p:cNvPr id="190" name="Google Shape;190;p26" descr="Pros and Cons of a Walk-in Tub | Retirement Living | 2020"/>
          <p:cNvPicPr preferRelativeResize="0"/>
          <p:nvPr/>
        </p:nvPicPr>
        <p:blipFill rotWithShape="1">
          <a:blip r:embed="rId3">
            <a:alphaModFix/>
          </a:blip>
          <a:srcRect/>
          <a:stretch/>
        </p:blipFill>
        <p:spPr>
          <a:xfrm>
            <a:off x="9187962" y="365125"/>
            <a:ext cx="1843212" cy="1179889"/>
          </a:xfrm>
          <a:prstGeom prst="rect">
            <a:avLst/>
          </a:prstGeom>
          <a:noFill/>
          <a:ln>
            <a:noFill/>
          </a:ln>
        </p:spPr>
      </p:pic>
    </p:spTree>
    <p:extLst>
      <p:ext uri="{BB962C8B-B14F-4D97-AF65-F5344CB8AC3E}">
        <p14:creationId xmlns:p14="http://schemas.microsoft.com/office/powerpoint/2010/main" val="108105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UP Artifacts:</a:t>
            </a:r>
            <a:endParaRPr/>
          </a:p>
        </p:txBody>
      </p:sp>
      <p:sp>
        <p:nvSpPr>
          <p:cNvPr id="197" name="Google Shape;19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b="1"/>
              <a:t>Business Modeling</a:t>
            </a:r>
            <a:r>
              <a:rPr lang="en-US" sz="1800"/>
              <a:t>: the domain model artifact</a:t>
            </a:r>
            <a:endParaRPr/>
          </a:p>
          <a:p>
            <a:pPr marL="0" lvl="0" indent="0" algn="l" rtl="0">
              <a:lnSpc>
                <a:spcPct val="90000"/>
              </a:lnSpc>
              <a:spcBef>
                <a:spcPts val="10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1800"/>
              <a:buChar char="•"/>
            </a:pPr>
            <a:r>
              <a:rPr lang="en-US" sz="1800" b="1"/>
              <a:t>Requirements</a:t>
            </a:r>
            <a:r>
              <a:rPr lang="en-US" sz="1800"/>
              <a:t>: The Use-Case model artifact</a:t>
            </a:r>
            <a:endParaRPr/>
          </a:p>
          <a:p>
            <a:pPr marL="228600" lvl="0" indent="-114300" algn="l" rtl="0">
              <a:lnSpc>
                <a:spcPct val="90000"/>
              </a:lnSpc>
              <a:spcBef>
                <a:spcPts val="10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1800"/>
              <a:buChar char="•"/>
            </a:pPr>
            <a:r>
              <a:rPr lang="en-US" sz="1800" b="1"/>
              <a:t>Design</a:t>
            </a:r>
            <a:r>
              <a:rPr lang="en-US" sz="1800"/>
              <a:t>: The design model artifact</a:t>
            </a:r>
            <a:endParaRPr/>
          </a:p>
        </p:txBody>
      </p:sp>
    </p:spTree>
    <p:extLst>
      <p:ext uri="{BB962C8B-B14F-4D97-AF65-F5344CB8AC3E}">
        <p14:creationId xmlns:p14="http://schemas.microsoft.com/office/powerpoint/2010/main" val="601162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Rational unified Process: (RUP)</a:t>
            </a:r>
            <a:endParaRPr/>
          </a:p>
        </p:txBody>
      </p:sp>
      <p:pic>
        <p:nvPicPr>
          <p:cNvPr id="203" name="Google Shape;203;p28"/>
          <p:cNvPicPr preferRelativeResize="0">
            <a:picLocks noGrp="1"/>
          </p:cNvPicPr>
          <p:nvPr>
            <p:ph type="body" idx="1"/>
          </p:nvPr>
        </p:nvPicPr>
        <p:blipFill rotWithShape="1">
          <a:blip r:embed="rId3">
            <a:alphaModFix/>
          </a:blip>
          <a:srcRect/>
          <a:stretch/>
        </p:blipFill>
        <p:spPr>
          <a:xfrm>
            <a:off x="4407803" y="2053797"/>
            <a:ext cx="7189250" cy="3318303"/>
          </a:xfrm>
          <a:prstGeom prst="rect">
            <a:avLst/>
          </a:prstGeom>
          <a:noFill/>
          <a:ln>
            <a:noFill/>
          </a:ln>
        </p:spPr>
      </p:pic>
      <p:sp>
        <p:nvSpPr>
          <p:cNvPr id="204" name="Google Shape;204;p28"/>
          <p:cNvSpPr txBox="1"/>
          <p:nvPr/>
        </p:nvSpPr>
        <p:spPr>
          <a:xfrm>
            <a:off x="430823" y="2224454"/>
            <a:ext cx="3534508"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Most Popular Variant of UP.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RUP was evolved into AUP by Scott ambler.</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4 phases, 9 key disciplines.</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43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Use-Case Diagram:</a:t>
            </a:r>
          </a:p>
        </p:txBody>
      </p:sp>
      <p:sp>
        <p:nvSpPr>
          <p:cNvPr id="3" name="Content Placeholder 2"/>
          <p:cNvSpPr>
            <a:spLocks noGrp="1"/>
          </p:cNvSpPr>
          <p:nvPr>
            <p:ph idx="1"/>
          </p:nvPr>
        </p:nvSpPr>
        <p:spPr/>
        <p:txBody>
          <a:bodyPr/>
          <a:lstStyle/>
          <a:p>
            <a:r>
              <a:rPr lang="en-US" dirty="0"/>
              <a:t>Popular technique for capturing functional requirements, especially in software development..</a:t>
            </a:r>
          </a:p>
          <a:p>
            <a:r>
              <a:rPr lang="en-US" dirty="0"/>
              <a:t>Use case diagrams model how stakeholder interact with the system. </a:t>
            </a:r>
          </a:p>
          <a:p>
            <a:r>
              <a:rPr lang="en-US" dirty="0"/>
              <a:t>This type of UML diagram should be a high-level overview of the relationships between users and systems</a:t>
            </a:r>
          </a:p>
          <a:p>
            <a:r>
              <a:rPr lang="en-US" dirty="0"/>
              <a:t>It can be a great tool for explaining your system to a non-technical audience.</a:t>
            </a:r>
          </a:p>
        </p:txBody>
      </p:sp>
    </p:spTree>
    <p:extLst>
      <p:ext uri="{BB962C8B-B14F-4D97-AF65-F5344CB8AC3E}">
        <p14:creationId xmlns:p14="http://schemas.microsoft.com/office/powerpoint/2010/main" val="426994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14A2-092D-43AF-84B4-6871EE36B560}"/>
              </a:ext>
            </a:extLst>
          </p:cNvPr>
          <p:cNvSpPr>
            <a:spLocks noGrp="1"/>
          </p:cNvSpPr>
          <p:nvPr>
            <p:ph type="title"/>
          </p:nvPr>
        </p:nvSpPr>
        <p:spPr>
          <a:xfrm>
            <a:off x="2733810" y="2193001"/>
            <a:ext cx="6037657" cy="1325563"/>
          </a:xfrm>
        </p:spPr>
        <p:txBody>
          <a:bodyPr/>
          <a:lstStyle/>
          <a:p>
            <a:r>
              <a:rPr lang="en-US" dirty="0"/>
              <a:t>Software process models</a:t>
            </a:r>
            <a:br>
              <a:rPr lang="en-US" dirty="0"/>
            </a:br>
            <a:endParaRPr lang="en-US" dirty="0"/>
          </a:p>
        </p:txBody>
      </p:sp>
    </p:spTree>
    <p:extLst>
      <p:ext uri="{BB962C8B-B14F-4D97-AF65-F5344CB8AC3E}">
        <p14:creationId xmlns:p14="http://schemas.microsoft.com/office/powerpoint/2010/main" val="3651925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Use Case Diagram:</a:t>
            </a:r>
          </a:p>
        </p:txBody>
      </p:sp>
      <p:sp>
        <p:nvSpPr>
          <p:cNvPr id="3" name="Content Placeholder 2"/>
          <p:cNvSpPr>
            <a:spLocks noGrp="1"/>
          </p:cNvSpPr>
          <p:nvPr>
            <p:ph idx="1"/>
          </p:nvPr>
        </p:nvSpPr>
        <p:spPr/>
        <p:txBody>
          <a:bodyPr/>
          <a:lstStyle/>
          <a:p>
            <a:r>
              <a:rPr lang="en-US" dirty="0"/>
              <a:t>Use case diagrams are typically developed in the early stage of development and people often apply use case modeling for the following purposes:</a:t>
            </a:r>
          </a:p>
          <a:p>
            <a:r>
              <a:rPr lang="en-US" dirty="0"/>
              <a:t>Specify the context of a system</a:t>
            </a:r>
          </a:p>
          <a:p>
            <a:r>
              <a:rPr lang="en-US" dirty="0"/>
              <a:t>Capture the requirements of a system</a:t>
            </a:r>
          </a:p>
          <a:p>
            <a:r>
              <a:rPr lang="en-US" dirty="0"/>
              <a:t>Validate systems architecture</a:t>
            </a:r>
          </a:p>
          <a:p>
            <a:r>
              <a:rPr lang="en-US" dirty="0"/>
              <a:t>Drive implementation and generate test cases</a:t>
            </a:r>
          </a:p>
          <a:p>
            <a:r>
              <a:rPr lang="en-US" dirty="0"/>
              <a:t>Developed by analysts together with domain experts</a:t>
            </a:r>
          </a:p>
          <a:p>
            <a:endParaRPr lang="en-US" dirty="0"/>
          </a:p>
        </p:txBody>
      </p:sp>
      <p:pic>
        <p:nvPicPr>
          <p:cNvPr id="4" name="Picture 3"/>
          <p:cNvPicPr>
            <a:picLocks noChangeAspect="1"/>
          </p:cNvPicPr>
          <p:nvPr/>
        </p:nvPicPr>
        <p:blipFill>
          <a:blip r:embed="rId2"/>
          <a:stretch>
            <a:fillRect/>
          </a:stretch>
        </p:blipFill>
        <p:spPr>
          <a:xfrm>
            <a:off x="8483645" y="3279850"/>
            <a:ext cx="2691378" cy="1720007"/>
          </a:xfrm>
          <a:prstGeom prst="rect">
            <a:avLst/>
          </a:prstGeom>
        </p:spPr>
      </p:pic>
    </p:spTree>
    <p:extLst>
      <p:ext uri="{BB962C8B-B14F-4D97-AF65-F5344CB8AC3E}">
        <p14:creationId xmlns:p14="http://schemas.microsoft.com/office/powerpoint/2010/main" val="4267152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Use Case Diagram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329960" y="1489257"/>
            <a:ext cx="7051431" cy="4779657"/>
          </a:xfrm>
          <a:prstGeom prst="rect">
            <a:avLst/>
          </a:prstGeom>
        </p:spPr>
      </p:pic>
    </p:spTree>
    <p:extLst>
      <p:ext uri="{BB962C8B-B14F-4D97-AF65-F5344CB8AC3E}">
        <p14:creationId xmlns:p14="http://schemas.microsoft.com/office/powerpoint/2010/main" val="3013765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71599" y="1283676"/>
          <a:ext cx="8889023" cy="4455410"/>
        </p:xfrm>
        <a:graphic>
          <a:graphicData uri="http://schemas.openxmlformats.org/drawingml/2006/table">
            <a:tbl>
              <a:tblPr>
                <a:tableStyleId>{5FD0F851-EC5A-4D38-B0AD-8093EC10F338}</a:tableStyleId>
              </a:tblPr>
              <a:tblGrid>
                <a:gridCol w="6246627">
                  <a:extLst>
                    <a:ext uri="{9D8B030D-6E8A-4147-A177-3AD203B41FA5}">
                      <a16:colId xmlns:a16="http://schemas.microsoft.com/office/drawing/2014/main" val="858035538"/>
                    </a:ext>
                  </a:extLst>
                </a:gridCol>
                <a:gridCol w="2642396">
                  <a:extLst>
                    <a:ext uri="{9D8B030D-6E8A-4147-A177-3AD203B41FA5}">
                      <a16:colId xmlns:a16="http://schemas.microsoft.com/office/drawing/2014/main" val="3145326725"/>
                    </a:ext>
                  </a:extLst>
                </a:gridCol>
              </a:tblGrid>
              <a:tr h="683167">
                <a:tc>
                  <a:txBody>
                    <a:bodyPr/>
                    <a:lstStyle/>
                    <a:p>
                      <a:pPr algn="l"/>
                      <a:r>
                        <a:rPr lang="en-US" sz="2400" b="0" dirty="0">
                          <a:effectLst/>
                        </a:rPr>
                        <a:t>Notation Description</a:t>
                      </a:r>
                      <a:endParaRPr lang="en-US" sz="2400" b="0" dirty="0">
                        <a:solidFill>
                          <a:srgbClr val="333333"/>
                        </a:solidFill>
                        <a:effectLst/>
                        <a:latin typeface="Open Sans"/>
                      </a:endParaRPr>
                    </a:p>
                  </a:txBody>
                  <a:tcPr marL="83680" marR="83680" marT="75312" marB="75312" anchor="ctr"/>
                </a:tc>
                <a:tc>
                  <a:txBody>
                    <a:bodyPr/>
                    <a:lstStyle/>
                    <a:p>
                      <a:pPr algn="l"/>
                      <a:r>
                        <a:rPr lang="en-US" sz="2400" dirty="0">
                          <a:effectLst/>
                        </a:rPr>
                        <a:t>Visual Representation</a:t>
                      </a:r>
                      <a:endParaRPr lang="en-US" sz="2400" b="1" dirty="0">
                        <a:solidFill>
                          <a:srgbClr val="333333"/>
                        </a:solidFill>
                        <a:effectLst/>
                        <a:latin typeface="Open Sans"/>
                      </a:endParaRPr>
                    </a:p>
                  </a:txBody>
                  <a:tcPr marL="83680" marR="83680" marT="75312" marB="75312" anchor="ctr"/>
                </a:tc>
                <a:extLst>
                  <a:ext uri="{0D108BD9-81ED-4DB2-BD59-A6C34878D82A}">
                    <a16:rowId xmlns:a16="http://schemas.microsoft.com/office/drawing/2014/main" val="2914928317"/>
                  </a:ext>
                </a:extLst>
              </a:tr>
              <a:tr h="3573266">
                <a:tc>
                  <a:txBody>
                    <a:bodyPr/>
                    <a:lstStyle/>
                    <a:p>
                      <a:pPr algn="l"/>
                      <a:r>
                        <a:rPr lang="en-US" sz="2400" b="1" dirty="0">
                          <a:effectLst/>
                        </a:rPr>
                        <a:t>Actor</a:t>
                      </a:r>
                    </a:p>
                    <a:p>
                      <a:pPr algn="l">
                        <a:buFont typeface="Arial" panose="020B0604020202020204" pitchFamily="34" charset="0"/>
                        <a:buChar char="•"/>
                      </a:pPr>
                      <a:r>
                        <a:rPr lang="en-US" sz="2400" dirty="0">
                          <a:effectLst/>
                        </a:rPr>
                        <a:t>Someone interacts with use case (system function).</a:t>
                      </a:r>
                    </a:p>
                    <a:p>
                      <a:pPr algn="l">
                        <a:buFont typeface="Arial" panose="020B0604020202020204" pitchFamily="34" charset="0"/>
                        <a:buChar char="•"/>
                      </a:pPr>
                      <a:r>
                        <a:rPr lang="en-US" sz="2400" dirty="0">
                          <a:effectLst/>
                        </a:rPr>
                        <a:t>Named by noun.</a:t>
                      </a:r>
                    </a:p>
                    <a:p>
                      <a:pPr algn="l">
                        <a:buFont typeface="Arial" panose="020B0604020202020204" pitchFamily="34" charset="0"/>
                        <a:buChar char="•"/>
                      </a:pPr>
                      <a:r>
                        <a:rPr lang="en-US" sz="2400" dirty="0">
                          <a:effectLst/>
                        </a:rPr>
                        <a:t>Actor plays a role in the business</a:t>
                      </a:r>
                    </a:p>
                    <a:p>
                      <a:pPr algn="l">
                        <a:buFont typeface="Arial" panose="020B0604020202020204" pitchFamily="34" charset="0"/>
                        <a:buChar char="•"/>
                      </a:pPr>
                      <a:r>
                        <a:rPr lang="en-US" sz="2400" dirty="0">
                          <a:effectLst/>
                        </a:rPr>
                        <a:t>Actor has a responsibility toward the system (inputs), and Actor has expectations from the system (outputs).</a:t>
                      </a:r>
                      <a:endParaRPr lang="en-US" sz="2400" b="0" dirty="0">
                        <a:solidFill>
                          <a:srgbClr val="737C85"/>
                        </a:solidFill>
                        <a:effectLst/>
                        <a:latin typeface="Open Sans"/>
                      </a:endParaRPr>
                    </a:p>
                  </a:txBody>
                  <a:tcPr marL="80332" marR="80332" marT="418398" marB="167359" anchor="ctr"/>
                </a:tc>
                <a:tc>
                  <a:txBody>
                    <a:bodyPr/>
                    <a:lstStyle/>
                    <a:p>
                      <a:pPr algn="ctr"/>
                      <a:endParaRPr lang="en-US" sz="1600" b="0" dirty="0">
                        <a:solidFill>
                          <a:srgbClr val="333333"/>
                        </a:solidFill>
                        <a:effectLst/>
                        <a:latin typeface="Open Sans"/>
                      </a:endParaRPr>
                    </a:p>
                  </a:txBody>
                  <a:tcPr marL="80332" marR="80332" marT="418398" marB="167359" anchor="ctr"/>
                </a:tc>
                <a:extLst>
                  <a:ext uri="{0D108BD9-81ED-4DB2-BD59-A6C34878D82A}">
                    <a16:rowId xmlns:a16="http://schemas.microsoft.com/office/drawing/2014/main" val="3993908259"/>
                  </a:ext>
                </a:extLst>
              </a:tr>
            </a:tbl>
          </a:graphicData>
        </a:graphic>
      </p:graphicFrame>
      <p:pic>
        <p:nvPicPr>
          <p:cNvPr id="5" name="Picture 4"/>
          <p:cNvPicPr>
            <a:picLocks noChangeAspect="1"/>
          </p:cNvPicPr>
          <p:nvPr/>
        </p:nvPicPr>
        <p:blipFill>
          <a:blip r:embed="rId2"/>
          <a:stretch>
            <a:fillRect/>
          </a:stretch>
        </p:blipFill>
        <p:spPr>
          <a:xfrm>
            <a:off x="8366247" y="2244716"/>
            <a:ext cx="820789" cy="1372746"/>
          </a:xfrm>
          <a:prstGeom prst="rect">
            <a:avLst/>
          </a:prstGeom>
        </p:spPr>
      </p:pic>
      <p:sp>
        <p:nvSpPr>
          <p:cNvPr id="3" name="Rectangle 2"/>
          <p:cNvSpPr/>
          <p:nvPr/>
        </p:nvSpPr>
        <p:spPr>
          <a:xfrm>
            <a:off x="5385317" y="294473"/>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65142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Actors:</a:t>
            </a:r>
          </a:p>
        </p:txBody>
      </p:sp>
      <p:pic>
        <p:nvPicPr>
          <p:cNvPr id="5" name="Picture 4"/>
          <p:cNvPicPr>
            <a:picLocks noChangeAspect="1"/>
          </p:cNvPicPr>
          <p:nvPr/>
        </p:nvPicPr>
        <p:blipFill>
          <a:blip r:embed="rId2"/>
          <a:stretch>
            <a:fillRect/>
          </a:stretch>
        </p:blipFill>
        <p:spPr>
          <a:xfrm>
            <a:off x="6903426" y="2923917"/>
            <a:ext cx="3572607" cy="2154176"/>
          </a:xfrm>
          <a:prstGeom prst="rect">
            <a:avLst/>
          </a:prstGeom>
        </p:spPr>
      </p:pic>
      <p:sp>
        <p:nvSpPr>
          <p:cNvPr id="6" name="Rectangle 5"/>
          <p:cNvSpPr/>
          <p:nvPr/>
        </p:nvSpPr>
        <p:spPr>
          <a:xfrm>
            <a:off x="7509439" y="1027906"/>
            <a:ext cx="2360583" cy="369332"/>
          </a:xfrm>
          <a:prstGeom prst="rect">
            <a:avLst/>
          </a:prstGeom>
        </p:spPr>
        <p:txBody>
          <a:bodyPr wrap="none">
            <a:spAutoFit/>
          </a:bodyPr>
          <a:lstStyle/>
          <a:p>
            <a:r>
              <a:rPr lang="en-US" dirty="0">
                <a:solidFill>
                  <a:schemeClr val="accent1"/>
                </a:solidFill>
              </a:rPr>
              <a:t>Tips to identify actors…</a:t>
            </a:r>
            <a:endParaRPr lang="en-US" dirty="0"/>
          </a:p>
        </p:txBody>
      </p:sp>
      <p:sp>
        <p:nvSpPr>
          <p:cNvPr id="7" name="Rectangle 6"/>
          <p:cNvSpPr/>
          <p:nvPr/>
        </p:nvSpPr>
        <p:spPr>
          <a:xfrm>
            <a:off x="7183314" y="1598354"/>
            <a:ext cx="3774832" cy="923330"/>
          </a:xfrm>
          <a:prstGeom prst="rect">
            <a:avLst/>
          </a:prstGeom>
        </p:spPr>
        <p:txBody>
          <a:bodyPr wrap="square">
            <a:spAutoFit/>
          </a:bodyPr>
          <a:lstStyle/>
          <a:p>
            <a:pPr marL="285750" indent="-285750">
              <a:buFont typeface="Wingdings" panose="05000000000000000000" pitchFamily="2" charset="2"/>
              <a:buChar char="ü"/>
            </a:pPr>
            <a:r>
              <a:rPr lang="en-US" dirty="0">
                <a:solidFill>
                  <a:schemeClr val="accent1"/>
                </a:solidFill>
              </a:rPr>
              <a:t>Must serve as sources and destinations for data</a:t>
            </a:r>
          </a:p>
          <a:p>
            <a:pPr marL="285750" indent="-285750">
              <a:buFont typeface="Wingdings" panose="05000000000000000000" pitchFamily="2" charset="2"/>
              <a:buChar char="ü"/>
            </a:pPr>
            <a:r>
              <a:rPr lang="en-US" dirty="0">
                <a:solidFill>
                  <a:schemeClr val="accent1"/>
                </a:solidFill>
              </a:rPr>
              <a:t>Must be external to the system</a:t>
            </a:r>
          </a:p>
        </p:txBody>
      </p:sp>
      <p:pic>
        <p:nvPicPr>
          <p:cNvPr id="11" name="Picture 10"/>
          <p:cNvPicPr>
            <a:picLocks noChangeAspect="1"/>
          </p:cNvPicPr>
          <p:nvPr/>
        </p:nvPicPr>
        <p:blipFill>
          <a:blip r:embed="rId3"/>
          <a:stretch>
            <a:fillRect/>
          </a:stretch>
        </p:blipFill>
        <p:spPr>
          <a:xfrm>
            <a:off x="8036169" y="5556868"/>
            <a:ext cx="1371599" cy="1022327"/>
          </a:xfrm>
          <a:prstGeom prst="rect">
            <a:avLst/>
          </a:prstGeom>
          <a:solidFill>
            <a:srgbClr val="FF0000"/>
          </a:solidFill>
          <a:ln>
            <a:solidFill>
              <a:schemeClr val="accent2"/>
            </a:solidFill>
          </a:ln>
        </p:spPr>
      </p:pic>
      <p:sp>
        <p:nvSpPr>
          <p:cNvPr id="4" name="Rectangle 3"/>
          <p:cNvSpPr/>
          <p:nvPr/>
        </p:nvSpPr>
        <p:spPr>
          <a:xfrm>
            <a:off x="568569" y="1908254"/>
            <a:ext cx="6096000" cy="3724096"/>
          </a:xfrm>
          <a:prstGeom prst="rect">
            <a:avLst/>
          </a:prstGeom>
        </p:spPr>
        <p:txBody>
          <a:bodyPr>
            <a:spAutoFit/>
          </a:bodyPr>
          <a:lstStyle/>
          <a:p>
            <a:r>
              <a:rPr lang="en-US" sz="2000" b="1" dirty="0"/>
              <a:t>Primary actor </a:t>
            </a:r>
            <a:endParaRPr lang="en-US" sz="2000" b="1" dirty="0" smtClean="0"/>
          </a:p>
          <a:p>
            <a:pPr marL="285750" indent="-285750">
              <a:buFont typeface="Arial" panose="020B0604020202020204" pitchFamily="34" charset="0"/>
              <a:buChar char="•"/>
            </a:pPr>
            <a:r>
              <a:rPr lang="en-US" dirty="0" smtClean="0"/>
              <a:t>has </a:t>
            </a:r>
            <a:r>
              <a:rPr lang="en-US" dirty="0"/>
              <a:t>user goals fulfilled through using services of the system under discussion </a:t>
            </a:r>
            <a:endParaRPr lang="en-US" dirty="0" smtClean="0"/>
          </a:p>
          <a:p>
            <a:pPr marL="285750" indent="-285750">
              <a:buFont typeface="Arial" panose="020B0604020202020204" pitchFamily="34" charset="0"/>
              <a:buChar char="•"/>
            </a:pPr>
            <a:r>
              <a:rPr lang="en-US" dirty="0" smtClean="0"/>
              <a:t>drives </a:t>
            </a:r>
            <a:r>
              <a:rPr lang="en-US" dirty="0"/>
              <a:t>the use </a:t>
            </a:r>
            <a:r>
              <a:rPr lang="en-US" dirty="0" smtClean="0"/>
              <a:t>cases</a:t>
            </a:r>
          </a:p>
          <a:p>
            <a:r>
              <a:rPr lang="en-US" dirty="0" smtClean="0"/>
              <a:t> </a:t>
            </a:r>
            <a:r>
              <a:rPr lang="en-US" b="1" dirty="0"/>
              <a:t>Supporting </a:t>
            </a:r>
            <a:r>
              <a:rPr lang="en-US" b="1" dirty="0" smtClean="0"/>
              <a:t>actor</a:t>
            </a:r>
          </a:p>
          <a:p>
            <a:pPr marL="285750" indent="-285750">
              <a:buFont typeface="Arial" panose="020B0604020202020204" pitchFamily="34" charset="0"/>
              <a:buChar char="•"/>
            </a:pPr>
            <a:r>
              <a:rPr lang="en-US" dirty="0" smtClean="0"/>
              <a:t> </a:t>
            </a:r>
            <a:r>
              <a:rPr lang="en-US" dirty="0"/>
              <a:t>provides a service to the system under </a:t>
            </a:r>
            <a:r>
              <a:rPr lang="en-US" dirty="0" smtClean="0"/>
              <a:t>discussion</a:t>
            </a:r>
          </a:p>
          <a:p>
            <a:pPr marL="285750" indent="-285750">
              <a:buFont typeface="Arial" panose="020B0604020202020204" pitchFamily="34" charset="0"/>
              <a:buChar char="•"/>
            </a:pPr>
            <a:r>
              <a:rPr lang="en-US" dirty="0" smtClean="0"/>
              <a:t> </a:t>
            </a:r>
            <a:r>
              <a:rPr lang="en-US" dirty="0" err="1"/>
              <a:t>e.g</a:t>
            </a:r>
            <a:r>
              <a:rPr lang="en-US" dirty="0" err="1" smtClean="0"/>
              <a:t>.,payment</a:t>
            </a:r>
            <a:r>
              <a:rPr lang="en-US" dirty="0" smtClean="0"/>
              <a:t> </a:t>
            </a:r>
            <a:r>
              <a:rPr lang="en-US" dirty="0"/>
              <a:t>authorization </a:t>
            </a:r>
            <a:r>
              <a:rPr lang="en-US" dirty="0" smtClean="0"/>
              <a:t>service</a:t>
            </a:r>
          </a:p>
          <a:p>
            <a:pPr marL="285750" indent="-285750">
              <a:buFont typeface="Arial" panose="020B0604020202020204" pitchFamily="34" charset="0"/>
              <a:buChar char="•"/>
            </a:pPr>
            <a:r>
              <a:rPr lang="en-US" dirty="0" smtClean="0"/>
              <a:t> </a:t>
            </a:r>
            <a:r>
              <a:rPr lang="en-US" dirty="0"/>
              <a:t>implies: clarification of external interfaces and protocols </a:t>
            </a:r>
            <a:r>
              <a:rPr lang="en-US" dirty="0" smtClean="0"/>
              <a:t>needed.</a:t>
            </a:r>
          </a:p>
          <a:p>
            <a:r>
              <a:rPr lang="en-US" dirty="0" smtClean="0"/>
              <a:t> </a:t>
            </a:r>
            <a:r>
              <a:rPr lang="en-US" b="1" dirty="0"/>
              <a:t>Offstage actor </a:t>
            </a:r>
            <a:endParaRPr lang="en-US" b="1" dirty="0" smtClean="0"/>
          </a:p>
          <a:p>
            <a:pPr marL="285750" indent="-285750">
              <a:buFont typeface="Arial" panose="020B0604020202020204" pitchFamily="34" charset="0"/>
              <a:buChar char="•"/>
            </a:pPr>
            <a:r>
              <a:rPr lang="en-US" dirty="0" smtClean="0"/>
              <a:t>has </a:t>
            </a:r>
            <a:r>
              <a:rPr lang="en-US" dirty="0"/>
              <a:t>an interest in the behavior of the use case, but is not primary or supporting </a:t>
            </a:r>
            <a:endParaRPr lang="en-US" dirty="0" smtClean="0"/>
          </a:p>
          <a:p>
            <a:pPr marL="285750" indent="-285750">
              <a:buFont typeface="Arial" panose="020B0604020202020204" pitchFamily="34" charset="0"/>
              <a:buChar char="•"/>
            </a:pPr>
            <a:r>
              <a:rPr lang="en-US" dirty="0" smtClean="0"/>
              <a:t>e.g</a:t>
            </a:r>
            <a:r>
              <a:rPr lang="en-US" dirty="0"/>
              <a:t>., a government tax agency</a:t>
            </a:r>
          </a:p>
        </p:txBody>
      </p:sp>
    </p:spTree>
    <p:extLst>
      <p:ext uri="{BB962C8B-B14F-4D97-AF65-F5344CB8AC3E}">
        <p14:creationId xmlns:p14="http://schemas.microsoft.com/office/powerpoint/2010/main" val="2989928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10054" y="1037492"/>
          <a:ext cx="9258300" cy="4835770"/>
        </p:xfrm>
        <a:graphic>
          <a:graphicData uri="http://schemas.openxmlformats.org/drawingml/2006/table">
            <a:tbl>
              <a:tblPr>
                <a:tableStyleId>{5FD0F851-EC5A-4D38-B0AD-8093EC10F338}</a:tableStyleId>
              </a:tblPr>
              <a:tblGrid>
                <a:gridCol w="4629150">
                  <a:extLst>
                    <a:ext uri="{9D8B030D-6E8A-4147-A177-3AD203B41FA5}">
                      <a16:colId xmlns:a16="http://schemas.microsoft.com/office/drawing/2014/main" val="3806082208"/>
                    </a:ext>
                  </a:extLst>
                </a:gridCol>
                <a:gridCol w="4629150">
                  <a:extLst>
                    <a:ext uri="{9D8B030D-6E8A-4147-A177-3AD203B41FA5}">
                      <a16:colId xmlns:a16="http://schemas.microsoft.com/office/drawing/2014/main" val="1658940585"/>
                    </a:ext>
                  </a:extLst>
                </a:gridCol>
              </a:tblGrid>
              <a:tr h="4835770">
                <a:tc>
                  <a:txBody>
                    <a:bodyPr/>
                    <a:lstStyle/>
                    <a:p>
                      <a:pPr algn="l"/>
                      <a:r>
                        <a:rPr lang="en-US" sz="2400" b="1" dirty="0">
                          <a:effectLst/>
                        </a:rPr>
                        <a:t>Use Case</a:t>
                      </a:r>
                    </a:p>
                    <a:p>
                      <a:pPr algn="l">
                        <a:buFont typeface="Arial" panose="020B0604020202020204" pitchFamily="34" charset="0"/>
                        <a:buChar char="•"/>
                      </a:pPr>
                      <a:r>
                        <a:rPr lang="en-US" sz="2400" dirty="0">
                          <a:effectLst/>
                        </a:rPr>
                        <a:t>System function (process - automated or manual)</a:t>
                      </a:r>
                    </a:p>
                    <a:p>
                      <a:pPr algn="l">
                        <a:buFont typeface="Arial" panose="020B0604020202020204" pitchFamily="34" charset="0"/>
                        <a:buChar char="•"/>
                      </a:pPr>
                      <a:r>
                        <a:rPr lang="en-US" sz="2400" dirty="0">
                          <a:effectLst/>
                        </a:rPr>
                        <a:t>Named by verb + Noun (or Noun Phrase).</a:t>
                      </a:r>
                    </a:p>
                    <a:p>
                      <a:pPr algn="l">
                        <a:buFont typeface="Arial" panose="020B0604020202020204" pitchFamily="34" charset="0"/>
                        <a:buChar char="•"/>
                      </a:pPr>
                      <a:r>
                        <a:rPr lang="en-US" sz="2400" dirty="0">
                          <a:effectLst/>
                        </a:rPr>
                        <a:t>i.e. Do something</a:t>
                      </a:r>
                    </a:p>
                    <a:p>
                      <a:pPr algn="l">
                        <a:buFont typeface="Arial" panose="020B0604020202020204" pitchFamily="34" charset="0"/>
                        <a:buChar char="•"/>
                      </a:pPr>
                      <a:r>
                        <a:rPr lang="en-US" sz="2400" dirty="0">
                          <a:effectLst/>
                        </a:rPr>
                        <a:t>Each Actor must be linked to a use case, while some use cases may not be linked to actors.</a:t>
                      </a:r>
                      <a:endParaRPr lang="en-US" sz="2400" b="0" dirty="0">
                        <a:solidFill>
                          <a:srgbClr val="737C85"/>
                        </a:solidFill>
                        <a:effectLst/>
                        <a:latin typeface="Open Sans"/>
                      </a:endParaRPr>
                    </a:p>
                  </a:txBody>
                  <a:tcPr marT="476250" marB="190500" anchor="ctr"/>
                </a:tc>
                <a:tc>
                  <a:txBody>
                    <a:bodyPr/>
                    <a:lstStyle/>
                    <a:p>
                      <a:pPr algn="ctr"/>
                      <a:endParaRPr lang="en-US" sz="2400" b="0" dirty="0">
                        <a:solidFill>
                          <a:srgbClr val="333333"/>
                        </a:solidFill>
                        <a:effectLst/>
                        <a:latin typeface="Open Sans"/>
                      </a:endParaRPr>
                    </a:p>
                  </a:txBody>
                  <a:tcPr marT="476250" marB="190500" anchor="ctr"/>
                </a:tc>
                <a:extLst>
                  <a:ext uri="{0D108BD9-81ED-4DB2-BD59-A6C34878D82A}">
                    <a16:rowId xmlns:a16="http://schemas.microsoft.com/office/drawing/2014/main" val="1486423490"/>
                  </a:ext>
                </a:extLst>
              </a:tr>
            </a:tbl>
          </a:graphicData>
        </a:graphic>
      </p:graphicFrame>
      <p:pic>
        <p:nvPicPr>
          <p:cNvPr id="6" name="Picture 1" descr="Use Case Diagram Notation - Use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844" y="2812601"/>
            <a:ext cx="1928292" cy="1285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5994" y="114162"/>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2889846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5608"/>
            <a:ext cx="10515600" cy="785080"/>
          </a:xfrm>
        </p:spPr>
        <p:txBody>
          <a:bodyPr/>
          <a:lstStyle/>
          <a:p>
            <a:r>
              <a:rPr lang="en-US" dirty="0"/>
              <a:t>Relationship:</a:t>
            </a:r>
          </a:p>
        </p:txBody>
      </p:sp>
      <p:sp>
        <p:nvSpPr>
          <p:cNvPr id="3" name="Content Placeholder 2"/>
          <p:cNvSpPr>
            <a:spLocks noGrp="1"/>
          </p:cNvSpPr>
          <p:nvPr>
            <p:ph idx="1"/>
          </p:nvPr>
        </p:nvSpPr>
        <p:spPr/>
        <p:txBody>
          <a:bodyPr/>
          <a:lstStyle/>
          <a:p>
            <a:pPr marL="0" indent="0" algn="ctr">
              <a:buNone/>
            </a:pPr>
            <a:r>
              <a:rPr lang="en-US" b="1" dirty="0">
                <a:solidFill>
                  <a:schemeClr val="accent1"/>
                </a:solidFill>
              </a:rPr>
              <a:t>Types Of Relationship:</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dirty="0"/>
          </a:p>
        </p:txBody>
      </p:sp>
      <p:pic>
        <p:nvPicPr>
          <p:cNvPr id="4" name="Picture 3"/>
          <p:cNvPicPr>
            <a:picLocks noChangeAspect="1"/>
          </p:cNvPicPr>
          <p:nvPr/>
        </p:nvPicPr>
        <p:blipFill rotWithShape="1">
          <a:blip r:embed="rId2"/>
          <a:srcRect l="925" t="-2724" r="-925" b="49923"/>
          <a:stretch/>
        </p:blipFill>
        <p:spPr>
          <a:xfrm>
            <a:off x="806104" y="2518370"/>
            <a:ext cx="9325005" cy="3434021"/>
          </a:xfrm>
          <a:prstGeom prst="rect">
            <a:avLst/>
          </a:prstGeom>
          <a:ln w="38100">
            <a:solidFill>
              <a:schemeClr val="accent1"/>
            </a:solidFill>
          </a:ln>
        </p:spPr>
      </p:pic>
      <p:sp>
        <p:nvSpPr>
          <p:cNvPr id="5" name="Rectangle 4"/>
          <p:cNvSpPr/>
          <p:nvPr/>
        </p:nvSpPr>
        <p:spPr>
          <a:xfrm>
            <a:off x="5824932" y="241720"/>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Tree>
    <p:extLst>
      <p:ext uri="{BB962C8B-B14F-4D97-AF65-F5344CB8AC3E}">
        <p14:creationId xmlns:p14="http://schemas.microsoft.com/office/powerpoint/2010/main" val="2037962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 Examples…</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7390353" y="1051590"/>
            <a:ext cx="3133545" cy="883200"/>
          </a:xfrm>
          <a:prstGeom prst="rect">
            <a:avLst/>
          </a:prstGeom>
        </p:spPr>
      </p:pic>
      <p:sp>
        <p:nvSpPr>
          <p:cNvPr id="7" name="Rectangle 6"/>
          <p:cNvSpPr/>
          <p:nvPr/>
        </p:nvSpPr>
        <p:spPr>
          <a:xfrm>
            <a:off x="779585" y="1907931"/>
            <a:ext cx="4199792" cy="2308324"/>
          </a:xfrm>
          <a:prstGeom prst="rect">
            <a:avLst/>
          </a:prstGeom>
        </p:spPr>
        <p:txBody>
          <a:bodyPr wrap="square">
            <a:spAutoFit/>
          </a:bodyPr>
          <a:lstStyle/>
          <a:p>
            <a:pPr marL="285750" indent="-285750">
              <a:buFont typeface="Arial" panose="020B0604020202020204" pitchFamily="34" charset="0"/>
              <a:buChar char="•"/>
            </a:pPr>
            <a:r>
              <a:rPr lang="en-US" sz="2400" b="1" dirty="0"/>
              <a:t>Association Link </a:t>
            </a:r>
          </a:p>
          <a:p>
            <a:r>
              <a:rPr lang="en-US" sz="2400" dirty="0"/>
              <a:t>A Use Case diagram illustrates a set of use cases for a system, i.e. the actors and the relationships between the actors and use cases.</a:t>
            </a:r>
          </a:p>
        </p:txBody>
      </p:sp>
      <p:sp>
        <p:nvSpPr>
          <p:cNvPr id="8" name="Rectangle 7"/>
          <p:cNvSpPr/>
          <p:nvPr/>
        </p:nvSpPr>
        <p:spPr>
          <a:xfrm>
            <a:off x="779585" y="4176345"/>
            <a:ext cx="5946530" cy="1569660"/>
          </a:xfrm>
          <a:prstGeom prst="rect">
            <a:avLst/>
          </a:prstGeom>
        </p:spPr>
        <p:txBody>
          <a:bodyPr wrap="square">
            <a:spAutoFit/>
          </a:bodyPr>
          <a:lstStyle/>
          <a:p>
            <a:pPr marL="285750" indent="-285750">
              <a:buFont typeface="Arial" panose="020B0604020202020204" pitchFamily="34" charset="0"/>
              <a:buChar char="•"/>
            </a:pPr>
            <a:r>
              <a:rPr lang="en-US" sz="2400" b="1" dirty="0">
                <a:solidFill>
                  <a:srgbClr val="333333"/>
                </a:solidFill>
              </a:rPr>
              <a:t>Include Relationship</a:t>
            </a:r>
            <a:endParaRPr lang="en-US" sz="2400" dirty="0">
              <a:solidFill>
                <a:srgbClr val="333333"/>
              </a:solidFill>
            </a:endParaRPr>
          </a:p>
          <a:p>
            <a:r>
              <a:rPr lang="en-US" sz="2400" dirty="0"/>
              <a:t>The include relationship adds additional functionality not specified in the base use case. </a:t>
            </a:r>
            <a:endParaRPr lang="en-US" sz="2400" b="0" i="0" dirty="0">
              <a:effectLst/>
            </a:endParaRPr>
          </a:p>
        </p:txBody>
      </p:sp>
      <p:pic>
        <p:nvPicPr>
          <p:cNvPr id="4098" name="Picture 2" descr="How to use include in use case diagr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6" y="2569844"/>
            <a:ext cx="4524374" cy="414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50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5"/>
            <a:ext cx="5140569" cy="4351338"/>
          </a:xfrm>
        </p:spPr>
        <p:txBody>
          <a:bodyPr>
            <a:normAutofit/>
          </a:bodyPr>
          <a:lstStyle/>
          <a:p>
            <a:r>
              <a:rPr lang="en-US" sz="2000" b="1" dirty="0"/>
              <a:t>The extend relationships </a:t>
            </a:r>
            <a:r>
              <a:rPr lang="en-US" sz="1800" dirty="0"/>
              <a:t>are important because they show optional functionality or system behavior. </a:t>
            </a:r>
          </a:p>
        </p:txBody>
      </p:sp>
      <p:sp>
        <p:nvSpPr>
          <p:cNvPr id="4" name="Rectangle 3"/>
          <p:cNvSpPr/>
          <p:nvPr/>
        </p:nvSpPr>
        <p:spPr>
          <a:xfrm>
            <a:off x="800100" y="4001294"/>
            <a:ext cx="5178669" cy="2062103"/>
          </a:xfrm>
          <a:prstGeom prst="rect">
            <a:avLst/>
          </a:prstGeom>
        </p:spPr>
        <p:txBody>
          <a:bodyPr wrap="square">
            <a:spAutoFit/>
          </a:bodyPr>
          <a:lstStyle/>
          <a:p>
            <a:pPr marL="285750" indent="-285750">
              <a:buFont typeface="Arial" panose="020B0604020202020204" pitchFamily="34" charset="0"/>
              <a:buChar char="•"/>
            </a:pPr>
            <a:r>
              <a:rPr lang="en-US" sz="2000" b="1" dirty="0"/>
              <a:t>A generalization relationship </a:t>
            </a:r>
            <a:r>
              <a:rPr lang="en-US" dirty="0"/>
              <a:t>means that a child use case inherits the behavior and meaning of the parent use case. The child may add or override the behavior of the parent. The figure below provides a use case example by showing two generalization connectors that connect between the three use cases.</a:t>
            </a:r>
          </a:p>
        </p:txBody>
      </p:sp>
      <p:pic>
        <p:nvPicPr>
          <p:cNvPr id="5" name="Picture 4"/>
          <p:cNvPicPr>
            <a:picLocks noChangeAspect="1"/>
          </p:cNvPicPr>
          <p:nvPr/>
        </p:nvPicPr>
        <p:blipFill>
          <a:blip r:embed="rId2"/>
          <a:stretch>
            <a:fillRect/>
          </a:stretch>
        </p:blipFill>
        <p:spPr>
          <a:xfrm>
            <a:off x="7451358" y="4406045"/>
            <a:ext cx="3019425" cy="1457325"/>
          </a:xfrm>
          <a:prstGeom prst="rect">
            <a:avLst/>
          </a:prstGeom>
        </p:spPr>
      </p:pic>
      <p:pic>
        <p:nvPicPr>
          <p:cNvPr id="6" name="Picture 2" descr="use case diagram relationships with ext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901" y="454754"/>
            <a:ext cx="4116388" cy="274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316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nvPr>
        </p:nvGraphicFramePr>
        <p:xfrm>
          <a:off x="888022" y="1099038"/>
          <a:ext cx="10348548" cy="3552092"/>
        </p:xfrm>
        <a:graphic>
          <a:graphicData uri="http://schemas.openxmlformats.org/drawingml/2006/table">
            <a:tbl>
              <a:tblPr>
                <a:tableStyleId>{5FD0F851-EC5A-4D38-B0AD-8093EC10F338}</a:tableStyleId>
              </a:tblPr>
              <a:tblGrid>
                <a:gridCol w="5174274">
                  <a:extLst>
                    <a:ext uri="{9D8B030D-6E8A-4147-A177-3AD203B41FA5}">
                      <a16:colId xmlns:a16="http://schemas.microsoft.com/office/drawing/2014/main" val="4227057247"/>
                    </a:ext>
                  </a:extLst>
                </a:gridCol>
                <a:gridCol w="5174274">
                  <a:extLst>
                    <a:ext uri="{9D8B030D-6E8A-4147-A177-3AD203B41FA5}">
                      <a16:colId xmlns:a16="http://schemas.microsoft.com/office/drawing/2014/main" val="2306105396"/>
                    </a:ext>
                  </a:extLst>
                </a:gridCol>
              </a:tblGrid>
              <a:tr h="3552092">
                <a:tc>
                  <a:txBody>
                    <a:bodyPr/>
                    <a:lstStyle/>
                    <a:p>
                      <a:pPr algn="l"/>
                      <a:r>
                        <a:rPr lang="en-US" sz="2400" b="1" dirty="0">
                          <a:effectLst/>
                        </a:rPr>
                        <a:t>Boundary of system</a:t>
                      </a:r>
                    </a:p>
                    <a:p>
                      <a:pPr algn="l">
                        <a:buFont typeface="Arial" panose="020B0604020202020204" pitchFamily="34" charset="0"/>
                        <a:buNone/>
                      </a:pPr>
                      <a:r>
                        <a:rPr lang="en-US" sz="2400" dirty="0">
                          <a:effectLst/>
                        </a:rPr>
                        <a:t>The system boundary is potentially the entire system as defined in the requirements document.</a:t>
                      </a:r>
                    </a:p>
                  </a:txBody>
                  <a:tcPr marL="74648" marR="74648" marT="388790" marB="155516" anchor="ctr"/>
                </a:tc>
                <a:tc>
                  <a:txBody>
                    <a:bodyPr/>
                    <a:lstStyle/>
                    <a:p>
                      <a:pPr algn="ctr"/>
                      <a:endParaRPr lang="en-US" sz="2400" b="0" dirty="0">
                        <a:solidFill>
                          <a:srgbClr val="333333"/>
                        </a:solidFill>
                        <a:effectLst/>
                        <a:latin typeface="Open Sans"/>
                      </a:endParaRPr>
                    </a:p>
                  </a:txBody>
                  <a:tcPr marL="74648" marR="74648" marT="388790" marB="155516" anchor="ctr"/>
                </a:tc>
                <a:extLst>
                  <a:ext uri="{0D108BD9-81ED-4DB2-BD59-A6C34878D82A}">
                    <a16:rowId xmlns:a16="http://schemas.microsoft.com/office/drawing/2014/main" val="2907012833"/>
                  </a:ext>
                </a:extLst>
              </a:tr>
            </a:tbl>
          </a:graphicData>
        </a:graphic>
      </p:graphicFrame>
      <p:pic>
        <p:nvPicPr>
          <p:cNvPr id="8" name="Picture 7"/>
          <p:cNvPicPr>
            <a:picLocks noChangeAspect="1"/>
          </p:cNvPicPr>
          <p:nvPr/>
        </p:nvPicPr>
        <p:blipFill>
          <a:blip r:embed="rId2"/>
          <a:stretch>
            <a:fillRect/>
          </a:stretch>
        </p:blipFill>
        <p:spPr>
          <a:xfrm>
            <a:off x="7949480" y="1548544"/>
            <a:ext cx="1871990" cy="2888331"/>
          </a:xfrm>
          <a:prstGeom prst="rect">
            <a:avLst/>
          </a:prstGeom>
        </p:spPr>
      </p:pic>
      <p:sp>
        <p:nvSpPr>
          <p:cNvPr id="2" name="Rectangle 1"/>
          <p:cNvSpPr/>
          <p:nvPr/>
        </p:nvSpPr>
        <p:spPr>
          <a:xfrm>
            <a:off x="5668135" y="0"/>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Tree>
    <p:extLst>
      <p:ext uri="{BB962C8B-B14F-4D97-AF65-F5344CB8AC3E}">
        <p14:creationId xmlns:p14="http://schemas.microsoft.com/office/powerpoint/2010/main" val="3477290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7937" y="378070"/>
            <a:ext cx="4229101" cy="584775"/>
          </a:xfrm>
          <a:prstGeom prst="rect">
            <a:avLst/>
          </a:prstGeom>
          <a:noFill/>
        </p:spPr>
        <p:txBody>
          <a:bodyPr wrap="square" rtlCol="0">
            <a:spAutoFit/>
          </a:bodyPr>
          <a:lstStyle/>
          <a:p>
            <a:pPr algn="ctr"/>
            <a:r>
              <a:rPr lang="en-US" sz="3200" b="1" dirty="0"/>
              <a:t>Example Use-Case</a:t>
            </a:r>
          </a:p>
        </p:txBody>
      </p:sp>
      <p:pic>
        <p:nvPicPr>
          <p:cNvPr id="4" name="Picture 3"/>
          <p:cNvPicPr>
            <a:picLocks noChangeAspect="1"/>
          </p:cNvPicPr>
          <p:nvPr/>
        </p:nvPicPr>
        <p:blipFill>
          <a:blip r:embed="rId2"/>
          <a:stretch>
            <a:fillRect/>
          </a:stretch>
        </p:blipFill>
        <p:spPr>
          <a:xfrm>
            <a:off x="1927712" y="2105024"/>
            <a:ext cx="7829550" cy="4193832"/>
          </a:xfrm>
          <a:prstGeom prst="rect">
            <a:avLst/>
          </a:prstGeom>
        </p:spPr>
      </p:pic>
    </p:spTree>
    <p:extLst>
      <p:ext uri="{BB962C8B-B14F-4D97-AF65-F5344CB8AC3E}">
        <p14:creationId xmlns:p14="http://schemas.microsoft.com/office/powerpoint/2010/main" val="73393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FFCE-90EF-4AB4-BA75-94F3C58D5D8E}"/>
              </a:ext>
            </a:extLst>
          </p:cNvPr>
          <p:cNvSpPr>
            <a:spLocks noGrp="1"/>
          </p:cNvSpPr>
          <p:nvPr>
            <p:ph type="title"/>
          </p:nvPr>
        </p:nvSpPr>
        <p:spPr/>
        <p:txBody>
          <a:bodyPr/>
          <a:lstStyle/>
          <a:p>
            <a:r>
              <a:rPr lang="en-GB" dirty="0"/>
              <a:t>Software process models</a:t>
            </a:r>
            <a:endParaRPr lang="en-US" dirty="0"/>
          </a:p>
        </p:txBody>
      </p:sp>
      <p:sp>
        <p:nvSpPr>
          <p:cNvPr id="3" name="Content Placeholder 2">
            <a:extLst>
              <a:ext uri="{FF2B5EF4-FFF2-40B4-BE49-F238E27FC236}">
                <a16:creationId xmlns:a16="http://schemas.microsoft.com/office/drawing/2014/main" id="{1B2C7B10-9AE7-425E-BE73-BB0BCDA1688B}"/>
              </a:ext>
            </a:extLst>
          </p:cNvPr>
          <p:cNvSpPr>
            <a:spLocks noGrp="1"/>
          </p:cNvSpPr>
          <p:nvPr>
            <p:ph idx="1"/>
          </p:nvPr>
        </p:nvSpPr>
        <p:spPr>
          <a:xfrm>
            <a:off x="838200" y="1825625"/>
            <a:ext cx="10515600" cy="3037320"/>
          </a:xfrm>
        </p:spPr>
        <p:txBody>
          <a:bodyPr>
            <a:normAutofit/>
          </a:bodyPr>
          <a:lstStyle/>
          <a:p>
            <a:pPr>
              <a:buFont typeface="Wingdings" panose="05000000000000000000" pitchFamily="2" charset="2"/>
              <a:buChar char="Ø"/>
            </a:pPr>
            <a:r>
              <a:rPr lang="en-GB" dirty="0"/>
              <a:t>The waterfall model</a:t>
            </a:r>
          </a:p>
          <a:p>
            <a:pPr>
              <a:buFont typeface="Wingdings" panose="05000000000000000000" pitchFamily="2" charset="2"/>
              <a:buChar char="Ø"/>
            </a:pPr>
            <a:r>
              <a:rPr lang="en-GB" dirty="0"/>
              <a:t>Incremental development</a:t>
            </a:r>
          </a:p>
          <a:p>
            <a:pPr>
              <a:buFont typeface="Wingdings" panose="05000000000000000000" pitchFamily="2" charset="2"/>
              <a:buChar char="Ø"/>
            </a:pPr>
            <a:r>
              <a:rPr lang="en-GB" dirty="0" smtClean="0"/>
              <a:t>Spiral model</a:t>
            </a:r>
            <a:endParaRPr lang="en-GB" dirty="0"/>
          </a:p>
          <a:p>
            <a:endParaRPr lang="en-US" dirty="0"/>
          </a:p>
        </p:txBody>
      </p:sp>
    </p:spTree>
    <p:extLst>
      <p:ext uri="{BB962C8B-B14F-4D97-AF65-F5344CB8AC3E}">
        <p14:creationId xmlns:p14="http://schemas.microsoft.com/office/powerpoint/2010/main" val="1734784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330" y="2167548"/>
            <a:ext cx="10515600" cy="1325563"/>
          </a:xfrm>
        </p:spPr>
        <p:txBody>
          <a:bodyPr/>
          <a:lstStyle/>
          <a:p>
            <a:pPr algn="ctr"/>
            <a:r>
              <a:rPr lang="en-US" b="1" dirty="0" smtClean="0"/>
              <a:t>Continue till next week</a:t>
            </a:r>
            <a:endParaRPr lang="en-US" b="1" dirty="0"/>
          </a:p>
        </p:txBody>
      </p:sp>
    </p:spTree>
    <p:extLst>
      <p:ext uri="{BB962C8B-B14F-4D97-AF65-F5344CB8AC3E}">
        <p14:creationId xmlns:p14="http://schemas.microsoft.com/office/powerpoint/2010/main" val="189136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4674-3A10-4BBB-B7D6-B3944961146E}"/>
              </a:ext>
            </a:extLst>
          </p:cNvPr>
          <p:cNvSpPr>
            <a:spLocks noGrp="1"/>
          </p:cNvSpPr>
          <p:nvPr>
            <p:ph type="title"/>
          </p:nvPr>
        </p:nvSpPr>
        <p:spPr/>
        <p:txBody>
          <a:bodyPr/>
          <a:lstStyle/>
          <a:p>
            <a:r>
              <a:rPr lang="en-US" dirty="0"/>
              <a:t>Waterfall (Traditional Approach)</a:t>
            </a:r>
          </a:p>
        </p:txBody>
      </p:sp>
      <p:pic>
        <p:nvPicPr>
          <p:cNvPr id="4" name="Picture 2" descr="JIRA Waterfall Model - Javatpoi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4276" y="2304112"/>
            <a:ext cx="3913563" cy="3130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02691" y="1849581"/>
            <a:ext cx="5380892" cy="1077218"/>
          </a:xfrm>
          <a:prstGeom prst="rect">
            <a:avLst/>
          </a:prstGeom>
        </p:spPr>
        <p:txBody>
          <a:bodyPr wrap="square">
            <a:spAutoFit/>
          </a:bodyPr>
          <a:lstStyle/>
          <a:p>
            <a:r>
              <a:rPr lang="en-US" sz="1600" b="1" dirty="0">
                <a:solidFill>
                  <a:schemeClr val="accent1"/>
                </a:solidFill>
              </a:rPr>
              <a:t>Assumptions:</a:t>
            </a:r>
          </a:p>
          <a:p>
            <a:pPr marL="514350" indent="-514350">
              <a:buFont typeface="+mj-lt"/>
              <a:buAutoNum type="arabicPeriod"/>
            </a:pPr>
            <a:r>
              <a:rPr lang="en-US" sz="1600" dirty="0">
                <a:solidFill>
                  <a:schemeClr val="accent1"/>
                </a:solidFill>
              </a:rPr>
              <a:t>Requirements are very well understood.</a:t>
            </a:r>
          </a:p>
          <a:p>
            <a:pPr marL="514350" indent="-514350">
              <a:buFont typeface="+mj-lt"/>
              <a:buAutoNum type="arabicPeriod"/>
            </a:pPr>
            <a:r>
              <a:rPr lang="en-US" sz="1600" dirty="0">
                <a:solidFill>
                  <a:schemeClr val="accent1"/>
                </a:solidFill>
              </a:rPr>
              <a:t>Team has experience building similar projects (like ATM Machine).</a:t>
            </a:r>
          </a:p>
        </p:txBody>
      </p:sp>
      <p:pic>
        <p:nvPicPr>
          <p:cNvPr id="6" name="Picture 4" descr="User Story Writing &amp; Estimation For Testers By Mahesh Varadharaj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328" y="3253521"/>
            <a:ext cx="3315483" cy="248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04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A135-07C6-4FB1-9F2C-28BC29FCB739}"/>
              </a:ext>
            </a:extLst>
          </p:cNvPr>
          <p:cNvSpPr>
            <a:spLocks noGrp="1"/>
          </p:cNvSpPr>
          <p:nvPr>
            <p:ph type="title"/>
          </p:nvPr>
        </p:nvSpPr>
        <p:spPr/>
        <p:txBody>
          <a:bodyPr>
            <a:normAutofit/>
          </a:bodyPr>
          <a:lstStyle/>
          <a:p>
            <a:r>
              <a:rPr lang="en-US" sz="4000" dirty="0"/>
              <a:t>Waterfall Model (Traditional Approach)</a:t>
            </a:r>
          </a:p>
        </p:txBody>
      </p:sp>
      <p:sp>
        <p:nvSpPr>
          <p:cNvPr id="3" name="Content Placeholder 2">
            <a:extLst>
              <a:ext uri="{FF2B5EF4-FFF2-40B4-BE49-F238E27FC236}">
                <a16:creationId xmlns:a16="http://schemas.microsoft.com/office/drawing/2014/main" id="{323F52C1-BAA2-4602-82F7-F988E610DE1F}"/>
              </a:ext>
            </a:extLst>
          </p:cNvPr>
          <p:cNvSpPr>
            <a:spLocks noGrp="1"/>
          </p:cNvSpPr>
          <p:nvPr>
            <p:ph idx="1"/>
          </p:nvPr>
        </p:nvSpPr>
        <p:spPr>
          <a:xfrm>
            <a:off x="838200" y="1825625"/>
            <a:ext cx="6884324" cy="4351338"/>
          </a:xfrm>
        </p:spPr>
        <p:txBody>
          <a:bodyPr>
            <a:normAutofit fontScale="62500" lnSpcReduction="20000"/>
          </a:bodyPr>
          <a:lstStyle/>
          <a:p>
            <a:pPr marL="0" indent="0">
              <a:buNone/>
            </a:pPr>
            <a:r>
              <a:rPr lang="en-US" b="1" dirty="0">
                <a:solidFill>
                  <a:schemeClr val="accent6"/>
                </a:solidFill>
              </a:rPr>
              <a:t>Pros:</a:t>
            </a:r>
          </a:p>
          <a:p>
            <a:pPr marL="285750" indent="-285750"/>
            <a:r>
              <a:rPr lang="en-US" dirty="0"/>
              <a:t>Easy to understand and simple</a:t>
            </a:r>
          </a:p>
          <a:p>
            <a:pPr marL="285750" indent="-285750"/>
            <a:r>
              <a:rPr lang="en-US" dirty="0"/>
              <a:t>Predictable</a:t>
            </a:r>
          </a:p>
          <a:p>
            <a:pPr marL="285750" indent="-285750"/>
            <a:r>
              <a:rPr lang="en-US" dirty="0"/>
              <a:t>Efficient</a:t>
            </a:r>
          </a:p>
          <a:p>
            <a:pPr marL="285750" indent="-285750"/>
            <a:endParaRPr lang="en-US" dirty="0"/>
          </a:p>
          <a:p>
            <a:pPr marL="0" indent="0">
              <a:buNone/>
            </a:pPr>
            <a:r>
              <a:rPr lang="en-US" b="1" dirty="0">
                <a:solidFill>
                  <a:srgbClr val="FF0000"/>
                </a:solidFill>
              </a:rPr>
              <a:t>Cons:</a:t>
            </a:r>
          </a:p>
          <a:p>
            <a:pPr marL="285750" indent="-285750"/>
            <a:r>
              <a:rPr lang="en-US" dirty="0"/>
              <a:t>Not flexible for change</a:t>
            </a:r>
          </a:p>
          <a:p>
            <a:pPr marL="285750" indent="-285750"/>
            <a:r>
              <a:rPr lang="en-US" dirty="0"/>
              <a:t>First release take a long time</a:t>
            </a:r>
          </a:p>
          <a:p>
            <a:pPr marL="285750" indent="-285750"/>
            <a:r>
              <a:rPr lang="en-US" dirty="0"/>
              <a:t>A phase has to be complete before next phase (no back track)</a:t>
            </a:r>
          </a:p>
          <a:p>
            <a:pPr marL="285750" indent="-285750"/>
            <a:endParaRPr lang="en-US" dirty="0"/>
          </a:p>
          <a:p>
            <a:pPr marL="0" indent="0">
              <a:buNone/>
            </a:pPr>
            <a:r>
              <a:rPr lang="en-US" dirty="0"/>
              <a:t>Use:</a:t>
            </a:r>
          </a:p>
          <a:p>
            <a:pPr marL="285750" indent="-285750"/>
            <a:r>
              <a:rPr lang="en-US" dirty="0"/>
              <a:t>Repeated Project </a:t>
            </a:r>
          </a:p>
          <a:p>
            <a:pPr marL="285750" indent="-285750"/>
            <a:r>
              <a:rPr lang="en-US" dirty="0"/>
              <a:t>For Predictable project</a:t>
            </a:r>
          </a:p>
          <a:p>
            <a:endParaRPr lang="en-US" dirty="0"/>
          </a:p>
        </p:txBody>
      </p:sp>
      <p:pic>
        <p:nvPicPr>
          <p:cNvPr id="4" name="Picture 2" descr="Pros and Cons of a Walk-in Tub | Retirement Living | 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588" y="437961"/>
            <a:ext cx="1843212" cy="11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02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Incremental development </a:t>
            </a:r>
          </a:p>
        </p:txBody>
      </p:sp>
      <p:graphicFrame>
        <p:nvGraphicFramePr>
          <p:cNvPr id="5" name="Diagram 4"/>
          <p:cNvGraphicFramePr/>
          <p:nvPr>
            <p:extLst>
              <p:ext uri="{D42A27DB-BD31-4B8C-83A1-F6EECF244321}">
                <p14:modId xmlns:p14="http://schemas.microsoft.com/office/powerpoint/2010/main" val="523966985"/>
              </p:ext>
            </p:extLst>
          </p:nvPr>
        </p:nvGraphicFramePr>
        <p:xfrm>
          <a:off x="3687992" y="1690688"/>
          <a:ext cx="5798589" cy="3328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08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0898" y="781596"/>
            <a:ext cx="11222211" cy="5337850"/>
          </a:xfrm>
          <a:prstGeom prst="rect">
            <a:avLst/>
          </a:prstGeom>
        </p:spPr>
      </p:pic>
    </p:spTree>
    <p:extLst>
      <p:ext uri="{BB962C8B-B14F-4D97-AF65-F5344CB8AC3E}">
        <p14:creationId xmlns:p14="http://schemas.microsoft.com/office/powerpoint/2010/main" val="61418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9761" y="1831365"/>
            <a:ext cx="4484077" cy="4244120"/>
          </a:xfrm>
          <a:prstGeom prst="rect">
            <a:avLst/>
          </a:prstGeom>
        </p:spPr>
      </p:pic>
      <p:grpSp>
        <p:nvGrpSpPr>
          <p:cNvPr id="6" name="Group 5"/>
          <p:cNvGrpSpPr/>
          <p:nvPr/>
        </p:nvGrpSpPr>
        <p:grpSpPr>
          <a:xfrm>
            <a:off x="1777185" y="503374"/>
            <a:ext cx="2236827" cy="1316085"/>
            <a:chOff x="26361" y="1819115"/>
            <a:chExt cx="2236827" cy="1316085"/>
          </a:xfrm>
        </p:grpSpPr>
        <p:sp>
          <p:nvSpPr>
            <p:cNvPr id="7" name="Rectangle 6"/>
            <p:cNvSpPr/>
            <p:nvPr/>
          </p:nvSpPr>
          <p:spPr>
            <a:xfrm>
              <a:off x="26361" y="1819115"/>
              <a:ext cx="2236827" cy="131608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TextBox 7"/>
            <p:cNvSpPr txBox="1"/>
            <p:nvPr/>
          </p:nvSpPr>
          <p:spPr>
            <a:xfrm>
              <a:off x="26361" y="1819115"/>
              <a:ext cx="2236827" cy="13160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u="sng" kern="1200" dirty="0"/>
                <a:t>Plan-driven</a:t>
              </a:r>
            </a:p>
            <a:p>
              <a:pPr lvl="0" algn="ctr" defTabSz="889000">
                <a:lnSpc>
                  <a:spcPct val="90000"/>
                </a:lnSpc>
                <a:spcBef>
                  <a:spcPct val="0"/>
                </a:spcBef>
                <a:spcAft>
                  <a:spcPct val="35000"/>
                </a:spcAft>
              </a:pPr>
              <a:r>
                <a:rPr lang="en-US" sz="1600" kern="1200" dirty="0"/>
                <a:t>Increments identified in advance</a:t>
              </a:r>
            </a:p>
          </p:txBody>
        </p:sp>
      </p:grpSp>
      <p:grpSp>
        <p:nvGrpSpPr>
          <p:cNvPr id="9" name="Group 8"/>
          <p:cNvGrpSpPr/>
          <p:nvPr/>
        </p:nvGrpSpPr>
        <p:grpSpPr>
          <a:xfrm>
            <a:off x="8510838" y="503374"/>
            <a:ext cx="2485523" cy="1368588"/>
            <a:chOff x="2556964" y="1823319"/>
            <a:chExt cx="2485523" cy="1368588"/>
          </a:xfrm>
        </p:grpSpPr>
        <p:sp>
          <p:nvSpPr>
            <p:cNvPr id="10" name="Rectangle 9"/>
            <p:cNvSpPr/>
            <p:nvPr/>
          </p:nvSpPr>
          <p:spPr>
            <a:xfrm>
              <a:off x="2556964" y="1823319"/>
              <a:ext cx="2485523" cy="136858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p:cNvSpPr txBox="1"/>
            <p:nvPr/>
          </p:nvSpPr>
          <p:spPr>
            <a:xfrm>
              <a:off x="2556964" y="1823319"/>
              <a:ext cx="2485523" cy="13685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u="sng" kern="1200" dirty="0"/>
            </a:p>
            <a:p>
              <a:pPr lvl="0" algn="ctr" defTabSz="889000">
                <a:lnSpc>
                  <a:spcPct val="90000"/>
                </a:lnSpc>
                <a:spcBef>
                  <a:spcPct val="0"/>
                </a:spcBef>
                <a:spcAft>
                  <a:spcPct val="35000"/>
                </a:spcAft>
              </a:pPr>
              <a:endParaRPr lang="en-US" sz="2000" b="1" u="sng" kern="1200" dirty="0"/>
            </a:p>
            <a:p>
              <a:pPr lvl="0" algn="ctr" defTabSz="889000">
                <a:lnSpc>
                  <a:spcPct val="90000"/>
                </a:lnSpc>
                <a:spcBef>
                  <a:spcPct val="0"/>
                </a:spcBef>
                <a:spcAft>
                  <a:spcPct val="35000"/>
                </a:spcAft>
              </a:pPr>
              <a:r>
                <a:rPr lang="en-US" sz="2000" b="1" u="sng" kern="1200" dirty="0"/>
                <a:t>Agile</a:t>
              </a:r>
            </a:p>
            <a:p>
              <a:pPr lvl="0" algn="ctr" defTabSz="889000">
                <a:lnSpc>
                  <a:spcPct val="90000"/>
                </a:lnSpc>
                <a:spcBef>
                  <a:spcPct val="0"/>
                </a:spcBef>
                <a:spcAft>
                  <a:spcPct val="35000"/>
                </a:spcAft>
              </a:pPr>
              <a:r>
                <a:rPr lang="en-US" sz="1600" b="0" u="none" kern="1200" dirty="0"/>
                <a:t>Early increments are identified and later will be decided on customer priorities.</a:t>
              </a:r>
            </a:p>
            <a:p>
              <a:pPr lvl="0" algn="ctr" defTabSz="889000">
                <a:lnSpc>
                  <a:spcPct val="90000"/>
                </a:lnSpc>
                <a:spcBef>
                  <a:spcPct val="0"/>
                </a:spcBef>
                <a:spcAft>
                  <a:spcPct val="35000"/>
                </a:spcAft>
              </a:pPr>
              <a:endParaRPr lang="en-US" sz="3600" kern="1200" dirty="0"/>
            </a:p>
          </p:txBody>
        </p:sp>
      </p:grpSp>
      <p:pic>
        <p:nvPicPr>
          <p:cNvPr id="12" name="Picture 11"/>
          <p:cNvPicPr>
            <a:picLocks noChangeAspect="1"/>
          </p:cNvPicPr>
          <p:nvPr/>
        </p:nvPicPr>
        <p:blipFill>
          <a:blip r:embed="rId3"/>
          <a:stretch>
            <a:fillRect/>
          </a:stretch>
        </p:blipFill>
        <p:spPr>
          <a:xfrm>
            <a:off x="6963509" y="2010966"/>
            <a:ext cx="4554414" cy="3884918"/>
          </a:xfrm>
          <a:prstGeom prst="rect">
            <a:avLst/>
          </a:prstGeom>
        </p:spPr>
      </p:pic>
    </p:spTree>
    <p:extLst>
      <p:ext uri="{BB962C8B-B14F-4D97-AF65-F5344CB8AC3E}">
        <p14:creationId xmlns:p14="http://schemas.microsoft.com/office/powerpoint/2010/main" val="572331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1089</Words>
  <Application>Microsoft Office PowerPoint</Application>
  <PresentationFormat>Widescreen</PresentationFormat>
  <Paragraphs>211</Paragraphs>
  <Slides>40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Open Sans</vt:lpstr>
      <vt:lpstr>Wingdings</vt:lpstr>
      <vt:lpstr>Office Theme</vt:lpstr>
      <vt:lpstr>Reference Book: Applying UML and Patterns (An introduction to Object-Oriented Analysis and Design And Iterative Development)  BY Craig Larman Third Edition    </vt:lpstr>
      <vt:lpstr>Plan-Driven and Agile Processes:</vt:lpstr>
      <vt:lpstr>Software process models </vt:lpstr>
      <vt:lpstr>Software process models</vt:lpstr>
      <vt:lpstr>Waterfall (Traditional Approach)</vt:lpstr>
      <vt:lpstr>Waterfall Model (Traditional Approach)</vt:lpstr>
      <vt:lpstr>Incremental development </vt:lpstr>
      <vt:lpstr>PowerPoint Presentation</vt:lpstr>
      <vt:lpstr>PowerPoint Presentation</vt:lpstr>
      <vt:lpstr>Incremental development</vt:lpstr>
      <vt:lpstr>Incremental development benefits</vt:lpstr>
      <vt:lpstr>Incremental development problems</vt:lpstr>
      <vt:lpstr>Example 01:  Analyze the situation and suggest the Model</vt:lpstr>
      <vt:lpstr>Example 02</vt:lpstr>
      <vt:lpstr>Agile Mindset:</vt:lpstr>
      <vt:lpstr>Scrum:</vt:lpstr>
      <vt:lpstr>Spiral model:</vt:lpstr>
      <vt:lpstr>Unified Process:</vt:lpstr>
      <vt:lpstr>Development Case:</vt:lpstr>
      <vt:lpstr>Unified Process: </vt:lpstr>
      <vt:lpstr>Unified Process: </vt:lpstr>
      <vt:lpstr>Unified Process: </vt:lpstr>
      <vt:lpstr>Unified Process: </vt:lpstr>
      <vt:lpstr>Characteristics:</vt:lpstr>
      <vt:lpstr>Predictive or Adaptive?</vt:lpstr>
      <vt:lpstr>Unified Process:</vt:lpstr>
      <vt:lpstr>UP Artifacts:</vt:lpstr>
      <vt:lpstr>Rational unified Process: (RUP)</vt:lpstr>
      <vt:lpstr>Use-Case Diagram:</vt:lpstr>
      <vt:lpstr>Purpose of Use Case Diagram:</vt:lpstr>
      <vt:lpstr>Elements of Use Case Diagram  </vt:lpstr>
      <vt:lpstr>PowerPoint Presentation</vt:lpstr>
      <vt:lpstr>Types Of Actors:</vt:lpstr>
      <vt:lpstr>PowerPoint Presentation</vt:lpstr>
      <vt:lpstr>Relationship:</vt:lpstr>
      <vt:lpstr>Relationships Examples… </vt:lpstr>
      <vt:lpstr>Continue….</vt:lpstr>
      <vt:lpstr>PowerPoint Presentation</vt:lpstr>
      <vt:lpstr>PowerPoint Presentation</vt:lpstr>
      <vt:lpstr>Continue till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Process Models Chap: 02 by Ian Somerville</dc:title>
  <dc:creator>romasha khurshid</dc:creator>
  <cp:lastModifiedBy>Fast</cp:lastModifiedBy>
  <cp:revision>25</cp:revision>
  <dcterms:created xsi:type="dcterms:W3CDTF">2021-02-21T19:36:48Z</dcterms:created>
  <dcterms:modified xsi:type="dcterms:W3CDTF">2023-08-29T06:45:55Z</dcterms:modified>
</cp:coreProperties>
</file>